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335" r:id="rId2"/>
    <p:sldId id="453" r:id="rId3"/>
    <p:sldId id="389" r:id="rId4"/>
    <p:sldId id="404" r:id="rId5"/>
    <p:sldId id="419" r:id="rId6"/>
    <p:sldId id="402" r:id="rId7"/>
    <p:sldId id="391" r:id="rId8"/>
    <p:sldId id="400" r:id="rId9"/>
    <p:sldId id="392" r:id="rId10"/>
    <p:sldId id="403" r:id="rId11"/>
    <p:sldId id="422" r:id="rId12"/>
    <p:sldId id="421" r:id="rId13"/>
    <p:sldId id="420" r:id="rId14"/>
    <p:sldId id="394" r:id="rId15"/>
    <p:sldId id="406" r:id="rId16"/>
    <p:sldId id="428" r:id="rId17"/>
    <p:sldId id="426" r:id="rId18"/>
    <p:sldId id="427" r:id="rId19"/>
    <p:sldId id="417" r:id="rId20"/>
    <p:sldId id="414" r:id="rId21"/>
    <p:sldId id="411" r:id="rId22"/>
    <p:sldId id="412" r:id="rId23"/>
    <p:sldId id="409" r:id="rId24"/>
    <p:sldId id="410" r:id="rId25"/>
    <p:sldId id="413" r:id="rId26"/>
    <p:sldId id="407" r:id="rId27"/>
    <p:sldId id="408" r:id="rId28"/>
    <p:sldId id="415" r:id="rId29"/>
    <p:sldId id="416" r:id="rId30"/>
    <p:sldId id="423" r:id="rId31"/>
    <p:sldId id="424" r:id="rId32"/>
    <p:sldId id="395" r:id="rId33"/>
    <p:sldId id="396" r:id="rId34"/>
    <p:sldId id="401" r:id="rId35"/>
    <p:sldId id="425" r:id="rId36"/>
    <p:sldId id="418" r:id="rId37"/>
    <p:sldId id="452"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162BAA"/>
    <a:srgbClr val="FF5050"/>
    <a:srgbClr val="F6910A"/>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84685" autoAdjust="0"/>
  </p:normalViewPr>
  <p:slideViewPr>
    <p:cSldViewPr>
      <p:cViewPr varScale="1">
        <p:scale>
          <a:sx n="99" d="100"/>
          <a:sy n="99" d="100"/>
        </p:scale>
        <p:origin x="1348" y="68"/>
      </p:cViewPr>
      <p:guideLst>
        <p:guide orient="horz" pos="2172"/>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872C1-B686-4F9C-9B22-5B3AC7C99B63}" type="datetimeFigureOut">
              <a:rPr lang="zh-CN" altLang="en-US" smtClean="0"/>
              <a:t>2024/2/29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6D34C-37C6-4C5A-9A8F-DCE0E436F88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0"/>
            <a:lum/>
            <a:extLst>
              <a:ext uri="{28A0092B-C50C-407E-A947-70E740481C1C}">
                <a14:useLocalDpi xmlns:a14="http://schemas.microsoft.com/office/drawing/2010/main" val="0"/>
              </a:ext>
            </a:extLst>
          </a:blip>
          <a:srcRect/>
          <a:stretch>
            <a:fillRect l="-3738" t="1" r="-2950" b="-10767"/>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2024/2/29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en.wikipedia.org/wiki/BCS_Lovelace_Med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3000" r="-3000" b="-10000"/>
          </a:stretch>
        </a:blipFill>
        <a:effectLst/>
      </p:bgPr>
    </p:bg>
    <p:spTree>
      <p:nvGrpSpPr>
        <p:cNvPr id="1" name=""/>
        <p:cNvGrpSpPr/>
        <p:nvPr/>
      </p:nvGrpSpPr>
      <p:grpSpPr>
        <a:xfrm>
          <a:off x="0" y="0"/>
          <a:ext cx="0" cy="0"/>
          <a:chOff x="0" y="0"/>
          <a:chExt cx="0" cy="0"/>
        </a:xfrm>
      </p:grpSpPr>
      <p:sp>
        <p:nvSpPr>
          <p:cNvPr id="6" name="矩形 5"/>
          <p:cNvSpPr/>
          <p:nvPr/>
        </p:nvSpPr>
        <p:spPr>
          <a:xfrm>
            <a:off x="-1016" y="2395440"/>
            <a:ext cx="9145016" cy="2257696"/>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749681" y="2891645"/>
            <a:ext cx="7644638" cy="854080"/>
          </a:xfrm>
          <a:prstGeom prst="rect">
            <a:avLst/>
          </a:prstGeom>
          <a:noFill/>
        </p:spPr>
        <p:txBody>
          <a:bodyPr wrap="square" rtlCol="0">
            <a:spAutoFit/>
          </a:bodyPr>
          <a:lstStyle/>
          <a:p>
            <a:pPr algn="ctr"/>
            <a:r>
              <a:rPr lang="zh-CN" altLang="en-US" sz="4950" b="1" dirty="0">
                <a:solidFill>
                  <a:schemeClr val="bg1"/>
                </a:solidFill>
              </a:rPr>
              <a:t>多智能体系统领域概况</a:t>
            </a:r>
          </a:p>
        </p:txBody>
      </p:sp>
      <p:cxnSp>
        <p:nvCxnSpPr>
          <p:cNvPr id="8" name="直接连接符 7"/>
          <p:cNvCxnSpPr/>
          <p:nvPr/>
        </p:nvCxnSpPr>
        <p:spPr>
          <a:xfrm flipV="1">
            <a:off x="1242605" y="3961749"/>
            <a:ext cx="6658789" cy="800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6087" t="6184" r="6353" b="6254"/>
          <a:stretch>
            <a:fillRect/>
          </a:stretch>
        </p:blipFill>
        <p:spPr>
          <a:xfrm>
            <a:off x="8117632" y="1929706"/>
            <a:ext cx="936104" cy="936104"/>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领域顶级期刊</a:t>
            </a:r>
            <a:r>
              <a:rPr lang="en-US" altLang="zh-CN" sz="28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srgbClr val="FFC000"/>
                </a:solidFill>
                <a:latin typeface="微软雅黑" panose="020B0503020204020204" pitchFamily="34" charset="-122"/>
                <a:ea typeface="微软雅黑" panose="020B0503020204020204" pitchFamily="34" charset="-122"/>
              </a:rPr>
              <a:t> AAMAS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8678" y="639852"/>
            <a:ext cx="941448" cy="1412776"/>
          </a:xfrm>
          <a:prstGeom prst="rect">
            <a:avLst/>
          </a:prstGeom>
        </p:spPr>
      </p:pic>
      <p:sp>
        <p:nvSpPr>
          <p:cNvPr id="17" name="文本框 16"/>
          <p:cNvSpPr txBox="1"/>
          <p:nvPr/>
        </p:nvSpPr>
        <p:spPr>
          <a:xfrm>
            <a:off x="932770" y="732858"/>
            <a:ext cx="8306062"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Autonomous Agents and Multi-Agent Systems</a:t>
            </a:r>
            <a:r>
              <a:rPr lang="zh-CN" altLang="en-US" sz="2000" b="1" i="0" dirty="0">
                <a:solidFill>
                  <a:srgbClr val="333333"/>
                </a:solidFill>
                <a:effectLst/>
                <a:latin typeface="微软雅黑" panose="020B0503020204020204" pitchFamily="34" charset="-122"/>
                <a:ea typeface="微软雅黑" panose="020B0503020204020204" pitchFamily="34" charset="-122"/>
              </a:rPr>
              <a:t>的覆盖范围包括但不限于：</a:t>
            </a:r>
            <a:endParaRPr lang="zh-CN" altLang="en-US" sz="20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938777" y="1106368"/>
            <a:ext cx="7992888" cy="5909310"/>
          </a:xfrm>
          <a:prstGeom prst="rect">
            <a:avLst/>
          </a:prstGeom>
          <a:noFill/>
        </p:spPr>
        <p:txBody>
          <a:bodyPr wrap="square">
            <a:spAutoFit/>
          </a:bodyPr>
          <a:lstStyle/>
          <a:p>
            <a:pPr marL="285750" indent="-285750" algn="l">
              <a:lnSpc>
                <a:spcPct val="150000"/>
              </a:lnSpc>
              <a:buFont typeface="Wingdings" panose="05000000000000000000" pitchFamily="2" charset="2"/>
              <a:buChar char="Ø"/>
            </a:pPr>
            <a:r>
              <a:rPr lang="en-US" altLang="zh-CN" sz="1600" b="1" i="0" dirty="0">
                <a:solidFill>
                  <a:srgbClr val="333333"/>
                </a:solidFill>
                <a:effectLst/>
                <a:latin typeface="微软雅黑" panose="020B0503020204020204" pitchFamily="34" charset="-122"/>
                <a:ea typeface="微软雅黑" panose="020B0503020204020204" pitchFamily="34" charset="-122"/>
              </a:rPr>
              <a:t>Agent</a:t>
            </a:r>
            <a:r>
              <a:rPr lang="zh-CN" altLang="en-US" sz="1600" b="1" i="0" dirty="0">
                <a:solidFill>
                  <a:srgbClr val="333333"/>
                </a:solidFill>
                <a:effectLst/>
                <a:latin typeface="微软雅黑" panose="020B0503020204020204" pitchFamily="34" charset="-122"/>
                <a:ea typeface="微软雅黑" panose="020B0503020204020204" pitchFamily="34" charset="-122"/>
              </a:rPr>
              <a:t>决策架构及其评估，</a:t>
            </a:r>
            <a:r>
              <a:rPr lang="zh-CN" altLang="en-US" sz="1600" b="0" i="0" dirty="0">
                <a:solidFill>
                  <a:srgbClr val="333333"/>
                </a:solidFill>
                <a:effectLst/>
                <a:latin typeface="微软雅黑" panose="020B0503020204020204" pitchFamily="34" charset="-122"/>
                <a:ea typeface="微软雅黑" panose="020B0503020204020204" pitchFamily="34" charset="-122"/>
              </a:rPr>
              <a:t>包括：认知模型；知识表示；代理逻辑；本体论推理；规划（单</a:t>
            </a:r>
            <a:r>
              <a:rPr lang="en-US" altLang="zh-CN" sz="1600" b="0" i="0" dirty="0">
                <a:solidFill>
                  <a:srgbClr val="333333"/>
                </a:solidFill>
                <a:effectLst/>
                <a:latin typeface="微软雅黑" panose="020B0503020204020204" pitchFamily="34" charset="-122"/>
                <a:ea typeface="微软雅黑" panose="020B0503020204020204" pitchFamily="34" charset="-122"/>
              </a:rPr>
              <a:t>Agent</a:t>
            </a:r>
            <a:r>
              <a:rPr lang="zh-CN" altLang="en-US" sz="1600" b="0" i="0" dirty="0">
                <a:solidFill>
                  <a:srgbClr val="333333"/>
                </a:solidFill>
                <a:effectLst/>
                <a:latin typeface="微软雅黑" panose="020B0503020204020204" pitchFamily="34" charset="-122"/>
                <a:ea typeface="微软雅黑" panose="020B0503020204020204" pitchFamily="34" charset="-122"/>
              </a:rPr>
              <a:t>和多</a:t>
            </a:r>
            <a:r>
              <a:rPr lang="en-US" altLang="zh-CN" sz="1600" b="0" i="0" dirty="0">
                <a:solidFill>
                  <a:srgbClr val="333333"/>
                </a:solidFill>
                <a:effectLst/>
                <a:latin typeface="微软雅黑" panose="020B0503020204020204" pitchFamily="34" charset="-122"/>
                <a:ea typeface="微软雅黑" panose="020B0503020204020204" pitchFamily="34" charset="-122"/>
              </a:rPr>
              <a:t>Agent </a:t>
            </a:r>
            <a:r>
              <a:rPr lang="zh-CN" altLang="en-US" sz="1600" b="0" i="0" dirty="0">
                <a:solidFill>
                  <a:srgbClr val="333333"/>
                </a:solidFill>
                <a:effectLst/>
                <a:latin typeface="微软雅黑" panose="020B0503020204020204" pitchFamily="34" charset="-122"/>
                <a:ea typeface="微软雅黑" panose="020B0503020204020204" pitchFamily="34" charset="-122"/>
              </a:rPr>
              <a:t>）；推理（单</a:t>
            </a:r>
            <a:r>
              <a:rPr lang="en-US" altLang="zh-CN" sz="1600" b="0" i="0" dirty="0">
                <a:solidFill>
                  <a:srgbClr val="333333"/>
                </a:solidFill>
                <a:effectLst/>
                <a:latin typeface="微软雅黑" panose="020B0503020204020204" pitchFamily="34" charset="-122"/>
                <a:ea typeface="微软雅黑" panose="020B0503020204020204" pitchFamily="34" charset="-122"/>
              </a:rPr>
              <a:t>Agent</a:t>
            </a:r>
            <a:r>
              <a:rPr lang="zh-CN" altLang="en-US" sz="1600" b="0" i="0" dirty="0">
                <a:solidFill>
                  <a:srgbClr val="333333"/>
                </a:solidFill>
                <a:effectLst/>
                <a:latin typeface="微软雅黑" panose="020B0503020204020204" pitchFamily="34" charset="-122"/>
                <a:ea typeface="微软雅黑" panose="020B0503020204020204" pitchFamily="34" charset="-122"/>
              </a:rPr>
              <a:t>和多</a:t>
            </a:r>
            <a:r>
              <a:rPr lang="en-US" altLang="zh-CN" sz="1600" b="0" i="0" dirty="0">
                <a:solidFill>
                  <a:srgbClr val="333333"/>
                </a:solidFill>
                <a:effectLst/>
                <a:latin typeface="微软雅黑" panose="020B0503020204020204" pitchFamily="34" charset="-122"/>
                <a:ea typeface="微软雅黑" panose="020B0503020204020204" pitchFamily="34" charset="-122"/>
              </a:rPr>
              <a:t>Agent </a:t>
            </a:r>
            <a:r>
              <a:rPr lang="zh-CN" altLang="en-US" sz="1600" b="0" i="0" dirty="0">
                <a:solidFill>
                  <a:srgbClr val="333333"/>
                </a:solidFill>
                <a:effectLst/>
                <a:latin typeface="微软雅黑" panose="020B0503020204020204" pitchFamily="34" charset="-122"/>
                <a:ea typeface="微软雅黑" panose="020B0503020204020204" pitchFamily="34" charset="-122"/>
              </a:rPr>
              <a:t>）</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i="0" dirty="0">
                <a:solidFill>
                  <a:srgbClr val="333333"/>
                </a:solidFill>
                <a:effectLst/>
                <a:latin typeface="微软雅黑" panose="020B0503020204020204" pitchFamily="34" charset="-122"/>
                <a:ea typeface="微软雅黑" panose="020B0503020204020204" pitchFamily="34" charset="-122"/>
              </a:rPr>
              <a:t>合作和团队合作</a:t>
            </a:r>
            <a:r>
              <a:rPr lang="zh-CN" altLang="en-US" sz="1600" b="0" i="0" dirty="0">
                <a:solidFill>
                  <a:srgbClr val="333333"/>
                </a:solidFill>
                <a:effectLst/>
                <a:latin typeface="微软雅黑" panose="020B0503020204020204" pitchFamily="34" charset="-122"/>
                <a:ea typeface="微软雅黑" panose="020B0503020204020204" pitchFamily="34" charset="-122"/>
              </a:rPr>
              <a:t>，包括：分布式问题解决；人机</a:t>
            </a:r>
            <a:r>
              <a:rPr lang="en-US" altLang="zh-CN" sz="1600" b="0"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333333"/>
                </a:solidFill>
                <a:effectLst/>
                <a:latin typeface="微软雅黑" panose="020B0503020204020204" pitchFamily="34" charset="-122"/>
                <a:ea typeface="微软雅黑" panose="020B0503020204020204" pitchFamily="34" charset="-122"/>
              </a:rPr>
              <a:t>代理交互；多用户</a:t>
            </a:r>
            <a:r>
              <a:rPr lang="en-US" altLang="zh-CN" sz="1600" b="0"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333333"/>
                </a:solidFill>
                <a:effectLst/>
                <a:latin typeface="微软雅黑" panose="020B0503020204020204" pitchFamily="34" charset="-122"/>
                <a:ea typeface="微软雅黑" panose="020B0503020204020204" pitchFamily="34" charset="-122"/>
              </a:rPr>
              <a:t>多虚拟</a:t>
            </a:r>
            <a:r>
              <a:rPr lang="en-US" altLang="zh-CN" sz="1600" b="0" i="0" dirty="0">
                <a:solidFill>
                  <a:srgbClr val="333333"/>
                </a:solidFill>
                <a:effectLst/>
                <a:latin typeface="微软雅黑" panose="020B0503020204020204" pitchFamily="34" charset="-122"/>
                <a:ea typeface="微软雅黑" panose="020B0503020204020204" pitchFamily="34" charset="-122"/>
              </a:rPr>
              <a:t>Agent</a:t>
            </a:r>
            <a:r>
              <a:rPr lang="zh-CN" altLang="en-US" sz="1600" b="0" i="0" dirty="0">
                <a:solidFill>
                  <a:srgbClr val="333333"/>
                </a:solidFill>
                <a:effectLst/>
                <a:latin typeface="微软雅黑" panose="020B0503020204020204" pitchFamily="34" charset="-122"/>
                <a:ea typeface="微软雅黑" panose="020B0503020204020204" pitchFamily="34" charset="-122"/>
              </a:rPr>
              <a:t>交互；联盟形成；协调</a:t>
            </a:r>
          </a:p>
          <a:p>
            <a:pPr marL="285750" indent="-285750">
              <a:lnSpc>
                <a:spcPct val="150000"/>
              </a:lnSpc>
              <a:buFont typeface="Wingdings" panose="05000000000000000000" pitchFamily="2" charset="2"/>
              <a:buChar char="Ø"/>
            </a:pPr>
            <a:r>
              <a:rPr lang="zh-CN" altLang="en-US" sz="1600" b="1" i="0" dirty="0">
                <a:solidFill>
                  <a:srgbClr val="333333"/>
                </a:solidFill>
                <a:effectLst/>
                <a:latin typeface="微软雅黑" panose="020B0503020204020204" pitchFamily="34" charset="-122"/>
                <a:ea typeface="微软雅黑" panose="020B0503020204020204" pitchFamily="34" charset="-122"/>
              </a:rPr>
              <a:t>机器人</a:t>
            </a:r>
            <a:r>
              <a:rPr lang="en-US" altLang="zh-CN" sz="1600" b="1" i="0" dirty="0">
                <a:solidFill>
                  <a:srgbClr val="333333"/>
                </a:solidFill>
                <a:effectLst/>
                <a:latin typeface="微软雅黑" panose="020B0503020204020204" pitchFamily="34" charset="-122"/>
                <a:ea typeface="微软雅黑" panose="020B0503020204020204" pitchFamily="34" charset="-122"/>
              </a:rPr>
              <a:t>Agent </a:t>
            </a:r>
            <a:r>
              <a:rPr lang="zh-CN" altLang="en-US" sz="1600" b="0" i="0" dirty="0">
                <a:solidFill>
                  <a:srgbClr val="333333"/>
                </a:solidFill>
                <a:effectLst/>
                <a:latin typeface="微软雅黑" panose="020B0503020204020204" pitchFamily="34" charset="-122"/>
                <a:ea typeface="微软雅黑" panose="020B0503020204020204" pitchFamily="34" charset="-122"/>
              </a:rPr>
              <a:t>，包括：综合感知、认知和行动；认知机器人；机器人规划（包括动作和运动规划）；多机器人系统。</a:t>
            </a:r>
          </a:p>
          <a:p>
            <a:pPr marL="285750" indent="-285750">
              <a:lnSpc>
                <a:spcPct val="150000"/>
              </a:lnSpc>
              <a:buFont typeface="Wingdings" panose="05000000000000000000" pitchFamily="2" charset="2"/>
              <a:buChar char="Ø"/>
            </a:pPr>
            <a:r>
              <a:rPr lang="zh-CN" altLang="en-US" sz="1600" b="1" i="0" dirty="0">
                <a:solidFill>
                  <a:srgbClr val="333333"/>
                </a:solidFill>
                <a:effectLst/>
                <a:latin typeface="微软雅黑" panose="020B0503020204020204" pitchFamily="34" charset="-122"/>
                <a:ea typeface="微软雅黑" panose="020B0503020204020204" pitchFamily="34" charset="-122"/>
              </a:rPr>
              <a:t>虚拟</a:t>
            </a:r>
            <a:r>
              <a:rPr lang="en-US" altLang="zh-CN" sz="1600" b="1" i="0" dirty="0">
                <a:solidFill>
                  <a:srgbClr val="333333"/>
                </a:solidFill>
                <a:effectLst/>
                <a:latin typeface="微软雅黑" panose="020B0503020204020204" pitchFamily="34" charset="-122"/>
                <a:ea typeface="微软雅黑" panose="020B0503020204020204" pitchFamily="34" charset="-122"/>
              </a:rPr>
              <a:t>Agent </a:t>
            </a:r>
            <a:r>
              <a:rPr lang="zh-CN" altLang="en-US" sz="1600" b="0" i="0" dirty="0">
                <a:solidFill>
                  <a:srgbClr val="333333"/>
                </a:solidFill>
                <a:effectLst/>
                <a:latin typeface="微软雅黑" panose="020B0503020204020204" pitchFamily="34" charset="-122"/>
                <a:ea typeface="微软雅黑" panose="020B0503020204020204" pitchFamily="34" charset="-122"/>
              </a:rPr>
              <a:t>，包括：游戏和虚拟环境中的</a:t>
            </a:r>
            <a:r>
              <a:rPr lang="en-US" altLang="zh-CN" sz="1600" b="0" i="0" dirty="0">
                <a:solidFill>
                  <a:srgbClr val="333333"/>
                </a:solidFill>
                <a:effectLst/>
                <a:latin typeface="微软雅黑" panose="020B0503020204020204" pitchFamily="34" charset="-122"/>
                <a:ea typeface="微软雅黑" panose="020B0503020204020204" pitchFamily="34" charset="-122"/>
              </a:rPr>
              <a:t>Agent </a:t>
            </a:r>
            <a:r>
              <a:rPr lang="zh-CN" altLang="en-US" sz="1600" b="0" i="0" dirty="0">
                <a:solidFill>
                  <a:srgbClr val="333333"/>
                </a:solidFill>
                <a:effectLst/>
                <a:latin typeface="微软雅黑" panose="020B0503020204020204" pitchFamily="34" charset="-122"/>
                <a:ea typeface="微软雅黑" panose="020B0503020204020204" pitchFamily="34" charset="-122"/>
              </a:rPr>
              <a:t>；同伴和教练</a:t>
            </a:r>
            <a:r>
              <a:rPr lang="en-US" altLang="zh-CN" sz="1600" b="0" i="0" dirty="0">
                <a:solidFill>
                  <a:srgbClr val="333333"/>
                </a:solidFill>
                <a:effectLst/>
                <a:latin typeface="微软雅黑" panose="020B0503020204020204" pitchFamily="34" charset="-122"/>
                <a:ea typeface="微软雅黑" panose="020B0503020204020204" pitchFamily="34" charset="-122"/>
              </a:rPr>
              <a:t>Agent </a:t>
            </a:r>
            <a:r>
              <a:rPr lang="zh-CN" altLang="en-US" sz="1600" b="0" i="0" dirty="0">
                <a:solidFill>
                  <a:srgbClr val="333333"/>
                </a:solidFill>
                <a:effectLst/>
                <a:latin typeface="微软雅黑" panose="020B0503020204020204" pitchFamily="34" charset="-122"/>
                <a:ea typeface="微软雅黑" panose="020B0503020204020204" pitchFamily="34" charset="-122"/>
              </a:rPr>
              <a:t>；塑造个性、情绪；多模态交互；语言和非语言表达</a:t>
            </a:r>
          </a:p>
          <a:p>
            <a:pPr marL="285750" indent="-285750">
              <a:lnSpc>
                <a:spcPct val="150000"/>
              </a:lnSpc>
              <a:buFont typeface="Wingdings" panose="05000000000000000000" pitchFamily="2" charset="2"/>
              <a:buChar char="Ø"/>
            </a:pPr>
            <a:r>
              <a:rPr lang="en-US" altLang="zh-CN" sz="1600" b="1" i="0" dirty="0">
                <a:solidFill>
                  <a:srgbClr val="333333"/>
                </a:solidFill>
                <a:effectLst/>
                <a:latin typeface="微软雅黑" panose="020B0503020204020204" pitchFamily="34" charset="-122"/>
                <a:ea typeface="微软雅黑" panose="020B0503020204020204" pitchFamily="34" charset="-122"/>
              </a:rPr>
              <a:t>Agent</a:t>
            </a:r>
            <a:r>
              <a:rPr lang="zh-CN" altLang="en-US" sz="1600" b="1" i="0" dirty="0">
                <a:solidFill>
                  <a:srgbClr val="333333"/>
                </a:solidFill>
                <a:effectLst/>
                <a:latin typeface="微软雅黑" panose="020B0503020204020204" pitchFamily="34" charset="-122"/>
                <a:ea typeface="微软雅黑" panose="020B0503020204020204" pitchFamily="34" charset="-122"/>
              </a:rPr>
              <a:t>社会和社会问题</a:t>
            </a:r>
            <a:r>
              <a:rPr lang="zh-CN" altLang="en-US" sz="1600" b="0" i="0" dirty="0">
                <a:solidFill>
                  <a:srgbClr val="333333"/>
                </a:solidFill>
                <a:effectLst/>
                <a:latin typeface="微软雅黑" panose="020B0503020204020204" pitchFamily="34" charset="-122"/>
                <a:ea typeface="微软雅黑" panose="020B0503020204020204" pitchFamily="34" charset="-122"/>
              </a:rPr>
              <a:t>，包括：人工社会系统；环境、组织和机构；道德和法律问题；隐私、安全和保障；信任、可靠性和声誉</a:t>
            </a:r>
          </a:p>
          <a:p>
            <a:pPr marL="285750" indent="-285750">
              <a:lnSpc>
                <a:spcPct val="150000"/>
              </a:lnSpc>
              <a:buFont typeface="Wingdings" panose="05000000000000000000" pitchFamily="2" charset="2"/>
              <a:buChar char="Ø"/>
            </a:pPr>
            <a:r>
              <a:rPr lang="zh-CN" altLang="en-US" sz="1600" b="1" i="0" dirty="0">
                <a:solidFill>
                  <a:srgbClr val="333333"/>
                </a:solidFill>
                <a:effectLst/>
                <a:latin typeface="微软雅黑" panose="020B0503020204020204" pitchFamily="34" charset="-122"/>
                <a:ea typeface="微软雅黑" panose="020B0503020204020204" pitchFamily="34" charset="-122"/>
              </a:rPr>
              <a:t>基于</a:t>
            </a:r>
            <a:r>
              <a:rPr lang="en-US" altLang="zh-CN" sz="1600" b="1" i="0" dirty="0">
                <a:solidFill>
                  <a:srgbClr val="333333"/>
                </a:solidFill>
                <a:effectLst/>
                <a:latin typeface="微软雅黑" panose="020B0503020204020204" pitchFamily="34" charset="-122"/>
                <a:ea typeface="微软雅黑" panose="020B0503020204020204" pitchFamily="34" charset="-122"/>
              </a:rPr>
              <a:t>Agent</a:t>
            </a:r>
            <a:r>
              <a:rPr lang="zh-CN" altLang="en-US" sz="1600" b="1" i="0" dirty="0">
                <a:solidFill>
                  <a:srgbClr val="333333"/>
                </a:solidFill>
                <a:effectLst/>
                <a:latin typeface="微软雅黑" panose="020B0503020204020204" pitchFamily="34" charset="-122"/>
                <a:ea typeface="微软雅黑" panose="020B0503020204020204" pitchFamily="34" charset="-122"/>
              </a:rPr>
              <a:t>的系统开发</a:t>
            </a:r>
            <a:r>
              <a:rPr lang="zh-CN" altLang="en-US" sz="1600" b="0" i="0" dirty="0">
                <a:solidFill>
                  <a:srgbClr val="333333"/>
                </a:solidFill>
                <a:effectLst/>
                <a:latin typeface="微软雅黑" panose="020B0503020204020204" pitchFamily="34" charset="-122"/>
                <a:ea typeface="微软雅黑" panose="020B0503020204020204" pitchFamily="34" charset="-122"/>
              </a:rPr>
              <a:t>，包括：</a:t>
            </a:r>
            <a:r>
              <a:rPr lang="en-US" altLang="zh-CN" sz="1600" b="0" i="0" dirty="0">
                <a:solidFill>
                  <a:srgbClr val="333333"/>
                </a:solidFill>
                <a:effectLst/>
                <a:latin typeface="微软雅黑" panose="020B0503020204020204" pitchFamily="34" charset="-122"/>
                <a:ea typeface="微软雅黑" panose="020B0503020204020204" pitchFamily="34" charset="-122"/>
              </a:rPr>
              <a:t> Agent</a:t>
            </a:r>
            <a:r>
              <a:rPr lang="zh-CN" altLang="en-US" sz="1600" b="0" i="0" dirty="0">
                <a:solidFill>
                  <a:srgbClr val="333333"/>
                </a:solidFill>
                <a:effectLst/>
                <a:latin typeface="微软雅黑" panose="020B0503020204020204" pitchFamily="34" charset="-122"/>
                <a:ea typeface="微软雅黑" panose="020B0503020204020204" pitchFamily="34" charset="-122"/>
              </a:rPr>
              <a:t>开发技术、工具和环境；代理编程语言；</a:t>
            </a:r>
            <a:r>
              <a:rPr lang="en-US" altLang="zh-CN" sz="1600" b="0" i="0" dirty="0">
                <a:solidFill>
                  <a:srgbClr val="333333"/>
                </a:solidFill>
                <a:effectLst/>
                <a:latin typeface="微软雅黑" panose="020B0503020204020204" pitchFamily="34" charset="-122"/>
                <a:ea typeface="微软雅黑" panose="020B0503020204020204" pitchFamily="34" charset="-122"/>
              </a:rPr>
              <a:t> Agent</a:t>
            </a:r>
            <a:r>
              <a:rPr lang="zh-CN" altLang="en-US" sz="1600" b="0" i="0" dirty="0">
                <a:solidFill>
                  <a:srgbClr val="333333"/>
                </a:solidFill>
                <a:effectLst/>
                <a:latin typeface="微软雅黑" panose="020B0503020204020204" pitchFamily="34" charset="-122"/>
                <a:ea typeface="微软雅黑" panose="020B0503020204020204" pitchFamily="34" charset="-122"/>
              </a:rPr>
              <a:t>规范或验证语言</a:t>
            </a:r>
          </a:p>
          <a:p>
            <a:pPr marL="285750" indent="-285750">
              <a:lnSpc>
                <a:spcPct val="150000"/>
              </a:lnSpc>
              <a:buFont typeface="Wingdings" panose="05000000000000000000" pitchFamily="2" charset="2"/>
              <a:buChar char="Ø"/>
            </a:pPr>
            <a:r>
              <a:rPr lang="en-US" altLang="zh-CN" sz="1600" b="1" i="0" dirty="0">
                <a:solidFill>
                  <a:srgbClr val="333333"/>
                </a:solidFill>
                <a:effectLst/>
                <a:latin typeface="微软雅黑" panose="020B0503020204020204" pitchFamily="34" charset="-122"/>
                <a:ea typeface="微软雅黑" panose="020B0503020204020204" pitchFamily="34" charset="-122"/>
              </a:rPr>
              <a:t>Agent</a:t>
            </a:r>
            <a:r>
              <a:rPr lang="zh-CN" altLang="en-US" sz="1600" b="1" i="0" dirty="0">
                <a:solidFill>
                  <a:srgbClr val="333333"/>
                </a:solidFill>
                <a:effectLst/>
                <a:latin typeface="微软雅黑" panose="020B0503020204020204" pitchFamily="34" charset="-122"/>
                <a:ea typeface="微软雅黑" panose="020B0503020204020204" pitchFamily="34" charset="-122"/>
              </a:rPr>
              <a:t>学习</a:t>
            </a:r>
            <a:r>
              <a:rPr lang="en-US" altLang="zh-CN" sz="1600" b="1" i="0" dirty="0">
                <a:solidFill>
                  <a:srgbClr val="333333"/>
                </a:solidFill>
                <a:effectLst/>
                <a:latin typeface="微软雅黑" panose="020B0503020204020204" pitchFamily="34" charset="-122"/>
                <a:ea typeface="微软雅黑" panose="020B0503020204020204" pitchFamily="34" charset="-122"/>
              </a:rPr>
              <a:t> </a:t>
            </a:r>
            <a:r>
              <a:rPr lang="zh-CN" altLang="en-US" sz="1600" b="0" i="0" dirty="0">
                <a:solidFill>
                  <a:srgbClr val="333333"/>
                </a:solidFill>
                <a:effectLst/>
                <a:latin typeface="微软雅黑" panose="020B0503020204020204" pitchFamily="34" charset="-122"/>
                <a:ea typeface="微软雅黑" panose="020B0503020204020204" pitchFamily="34" charset="-122"/>
              </a:rPr>
              <a:t>，包括：学习</a:t>
            </a:r>
            <a:r>
              <a:rPr lang="en-US" altLang="zh-CN" sz="1600" b="0" i="0" dirty="0">
                <a:solidFill>
                  <a:srgbClr val="333333"/>
                </a:solidFill>
                <a:effectLst/>
                <a:latin typeface="微软雅黑" panose="020B0503020204020204" pitchFamily="34" charset="-122"/>
                <a:ea typeface="微软雅黑" panose="020B0503020204020204" pitchFamily="34" charset="-122"/>
              </a:rPr>
              <a:t>Agent</a:t>
            </a:r>
            <a:r>
              <a:rPr lang="zh-CN" altLang="en-US" sz="1600" b="0" i="0" dirty="0">
                <a:solidFill>
                  <a:srgbClr val="333333"/>
                </a:solidFill>
                <a:effectLst/>
                <a:latin typeface="微软雅黑" panose="020B0503020204020204" pitchFamily="34" charset="-122"/>
                <a:ea typeface="微软雅黑" panose="020B0503020204020204" pitchFamily="34" charset="-122"/>
              </a:rPr>
              <a:t>的计算架构；进化、适应；多智能体学习。</a:t>
            </a:r>
          </a:p>
          <a:p>
            <a:pPr marL="285750" indent="-285750">
              <a:lnSpc>
                <a:spcPct val="150000"/>
              </a:lnSpc>
              <a:buFont typeface="Wingdings" panose="05000000000000000000" pitchFamily="2" charset="2"/>
              <a:buChar char="Ø"/>
            </a:pPr>
            <a:r>
              <a:rPr lang="zh-CN" altLang="en-US" sz="1600" b="1" i="0" dirty="0">
                <a:solidFill>
                  <a:srgbClr val="333333"/>
                </a:solidFill>
                <a:effectLst/>
                <a:latin typeface="微软雅黑" panose="020B0503020204020204" pitchFamily="34" charset="-122"/>
                <a:ea typeface="微软雅黑" panose="020B0503020204020204" pitchFamily="34" charset="-122"/>
              </a:rPr>
              <a:t>经济范式</a:t>
            </a:r>
            <a:r>
              <a:rPr lang="zh-CN" altLang="en-US" sz="1600" b="0" i="0" dirty="0">
                <a:solidFill>
                  <a:srgbClr val="333333"/>
                </a:solidFill>
                <a:effectLst/>
                <a:latin typeface="微软雅黑" panose="020B0503020204020204" pitchFamily="34" charset="-122"/>
                <a:ea typeface="微软雅黑" panose="020B0503020204020204" pitchFamily="34" charset="-122"/>
              </a:rPr>
              <a:t>，包括：拍卖和机制设计；讨价还价和谈判；有经济动机的</a:t>
            </a:r>
            <a:r>
              <a:rPr lang="en-US" altLang="zh-CN" sz="1600" b="0" i="0" dirty="0">
                <a:solidFill>
                  <a:srgbClr val="333333"/>
                </a:solidFill>
                <a:effectLst/>
                <a:latin typeface="微软雅黑" panose="020B0503020204020204" pitchFamily="34" charset="-122"/>
                <a:ea typeface="微软雅黑" panose="020B0503020204020204" pitchFamily="34" charset="-122"/>
              </a:rPr>
              <a:t>Agent </a:t>
            </a:r>
            <a:r>
              <a:rPr lang="zh-CN" altLang="en-US" sz="1600" b="0" i="0" dirty="0">
                <a:solidFill>
                  <a:srgbClr val="333333"/>
                </a:solidFill>
                <a:effectLst/>
                <a:latin typeface="微软雅黑" panose="020B0503020204020204" pitchFamily="34" charset="-122"/>
                <a:ea typeface="微软雅黑" panose="020B0503020204020204" pitchFamily="34" charset="-122"/>
              </a:rPr>
              <a:t>；博弈论（合作和非合作）；社会选择和投票</a:t>
            </a:r>
          </a:p>
          <a:p>
            <a:pPr algn="l">
              <a:buFont typeface="Arial" panose="020B0604020202020204" pitchFamily="34" charset="0"/>
              <a:buChar char="•"/>
            </a:pPr>
            <a:endParaRPr lang="zh-CN" altLang="en-US" b="0" i="0" dirty="0">
              <a:solidFill>
                <a:srgbClr val="333333"/>
              </a:solidFill>
              <a:effectLst/>
              <a:latin typeface="-apple-syste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领域顶级期刊</a:t>
            </a:r>
            <a:r>
              <a:rPr lang="en-US" altLang="zh-CN" sz="2800" b="1" dirty="0">
                <a:solidFill>
                  <a:schemeClr val="bg1"/>
                </a:solidFill>
                <a:latin typeface="微软雅黑" panose="020B0503020204020204" pitchFamily="34" charset="-122"/>
                <a:ea typeface="微软雅黑" panose="020B0503020204020204" pitchFamily="34" charset="-122"/>
              </a:rPr>
              <a:t>-IEEE SMC</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043608" y="2542115"/>
            <a:ext cx="7158073" cy="3865764"/>
          </a:xfrm>
          <a:prstGeom prst="rect">
            <a:avLst/>
          </a:prstGeom>
        </p:spPr>
      </p:pic>
      <p:sp>
        <p:nvSpPr>
          <p:cNvPr id="13" name="文本框 12"/>
          <p:cNvSpPr txBox="1"/>
          <p:nvPr/>
        </p:nvSpPr>
        <p:spPr>
          <a:xfrm>
            <a:off x="392860" y="836712"/>
            <a:ext cx="8358279" cy="1705403"/>
          </a:xfrm>
          <a:prstGeom prst="rect">
            <a:avLst/>
          </a:prstGeom>
          <a:noFill/>
        </p:spPr>
        <p:txBody>
          <a:bodyPr wrap="square">
            <a:spAutoFit/>
          </a:bodyPr>
          <a:lstStyle/>
          <a:p>
            <a:pPr>
              <a:lnSpc>
                <a:spcPct val="150000"/>
              </a:lnSpc>
            </a:pPr>
            <a:r>
              <a:rPr lang="en-US" altLang="zh-CN" b="1" i="0" dirty="0">
                <a:solidFill>
                  <a:srgbClr val="333333"/>
                </a:solidFill>
                <a:effectLst/>
                <a:latin typeface="Times New Roman" panose="02020603050405020304" pitchFamily="18" charset="0"/>
                <a:cs typeface="Times New Roman" panose="02020603050405020304" pitchFamily="18" charset="0"/>
              </a:rPr>
              <a:t>        IEEE </a:t>
            </a:r>
            <a:r>
              <a:rPr lang="en-US" altLang="zh-CN" b="1" i="0" dirty="0" err="1">
                <a:solidFill>
                  <a:srgbClr val="333333"/>
                </a:solidFill>
                <a:effectLst/>
                <a:latin typeface="Times New Roman" panose="02020603050405020304" pitchFamily="18" charset="0"/>
                <a:cs typeface="Times New Roman" panose="02020603050405020304" pitchFamily="18" charset="0"/>
              </a:rPr>
              <a:t>Tansactions</a:t>
            </a:r>
            <a:r>
              <a:rPr lang="en-US" altLang="zh-CN" b="1" i="0" dirty="0">
                <a:solidFill>
                  <a:srgbClr val="333333"/>
                </a:solidFill>
                <a:effectLst/>
                <a:latin typeface="Times New Roman" panose="02020603050405020304" pitchFamily="18" charset="0"/>
                <a:cs typeface="Times New Roman" panose="02020603050405020304" pitchFamily="18" charset="0"/>
              </a:rPr>
              <a:t> on Systems, Man, and Cybernetics: Systems</a:t>
            </a:r>
            <a:r>
              <a:rPr lang="zh-CN" altLang="en-US" b="1" i="0" dirty="0">
                <a:solidFill>
                  <a:srgbClr val="333333"/>
                </a:solidFill>
                <a:effectLst/>
                <a:latin typeface="Times New Roman" panose="02020603050405020304" pitchFamily="18" charset="0"/>
                <a:cs typeface="Times New Roman" panose="02020603050405020304" pitchFamily="18" charset="0"/>
              </a:rPr>
              <a:t>，</a:t>
            </a:r>
            <a:r>
              <a:rPr lang="zh-CN" altLang="en-US" b="0" i="0" dirty="0">
                <a:solidFill>
                  <a:srgbClr val="333333"/>
                </a:solidFill>
                <a:effectLst/>
                <a:latin typeface="微软雅黑" panose="020B0503020204020204" pitchFamily="34" charset="-122"/>
                <a:ea typeface="微软雅黑" panose="020B0503020204020204" pitchFamily="34" charset="-122"/>
              </a:rPr>
              <a:t>它包括与大型系统的定义、开发和部署相关的系统工程生命周期阶段的问题制定、分析和建模、决策制定和问题解释。此外，它还包括系统管理、系统工程过程以及优化、建模和仿真等多种系统工程方法。</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203848" y="6462741"/>
            <a:ext cx="3240360"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IEEE SMC</a:t>
            </a:r>
            <a:r>
              <a:rPr lang="zh-CN" altLang="en-US" sz="1400" dirty="0">
                <a:latin typeface="微软雅黑" panose="020B0503020204020204" pitchFamily="34" charset="-122"/>
                <a:ea typeface="微软雅黑" panose="020B0503020204020204" pitchFamily="34" charset="-122"/>
              </a:rPr>
              <a:t>近</a:t>
            </a:r>
            <a:r>
              <a:rPr lang="en-US" altLang="zh-CN" sz="1400" dirty="0">
                <a:latin typeface="微软雅黑" panose="020B0503020204020204" pitchFamily="34" charset="-122"/>
                <a:ea typeface="微软雅黑" panose="020B0503020204020204" pitchFamily="34" charset="-122"/>
              </a:rPr>
              <a:t>9</a:t>
            </a:r>
            <a:r>
              <a:rPr lang="zh-CN" altLang="en-US" sz="1400" dirty="0">
                <a:latin typeface="微软雅黑" panose="020B0503020204020204" pitchFamily="34" charset="-122"/>
                <a:ea typeface="微软雅黑" panose="020B0503020204020204" pitchFamily="34" charset="-122"/>
              </a:rPr>
              <a:t>年影响因子趋势</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领域顶级会议</a:t>
            </a:r>
            <a:r>
              <a:rPr lang="en-US" altLang="zh-CN" sz="2800" b="1" dirty="0">
                <a:solidFill>
                  <a:schemeClr val="bg1"/>
                </a:solidFill>
                <a:latin typeface="微软雅黑" panose="020B0503020204020204" pitchFamily="34" charset="-122"/>
                <a:ea typeface="微软雅黑" panose="020B0503020204020204" pitchFamily="34" charset="-122"/>
              </a:rPr>
              <a:t>-AAMAS</a:t>
            </a:r>
            <a:r>
              <a:rPr lang="zh-CN" altLang="en-US" sz="2800" b="1" dirty="0">
                <a:solidFill>
                  <a:schemeClr val="bg1"/>
                </a:solidFill>
                <a:latin typeface="微软雅黑" panose="020B0503020204020204" pitchFamily="34" charset="-122"/>
                <a:ea typeface="微软雅黑" panose="020B0503020204020204" pitchFamily="34" charset="-122"/>
              </a:rPr>
              <a:t>会议</a:t>
            </a:r>
          </a:p>
        </p:txBody>
      </p:sp>
      <p:pic>
        <p:nvPicPr>
          <p:cNvPr id="2" name="图片 1"/>
          <p:cNvPicPr>
            <a:picLocks noChangeAspect="1"/>
          </p:cNvPicPr>
          <p:nvPr/>
        </p:nvPicPr>
        <p:blipFill>
          <a:blip r:embed="rId3"/>
          <a:stretch>
            <a:fillRect/>
          </a:stretch>
        </p:blipFill>
        <p:spPr>
          <a:xfrm>
            <a:off x="0" y="653765"/>
            <a:ext cx="9128914" cy="1988318"/>
          </a:xfrm>
          <a:prstGeom prst="rect">
            <a:avLst/>
          </a:prstGeom>
        </p:spPr>
      </p:pic>
      <p:pic>
        <p:nvPicPr>
          <p:cNvPr id="4" name="图片 3"/>
          <p:cNvPicPr>
            <a:picLocks noChangeAspect="1"/>
          </p:cNvPicPr>
          <p:nvPr/>
        </p:nvPicPr>
        <p:blipFill rotWithShape="1">
          <a:blip r:embed="rId4"/>
          <a:srcRect r="3195"/>
          <a:stretch>
            <a:fillRect/>
          </a:stretch>
        </p:blipFill>
        <p:spPr>
          <a:xfrm>
            <a:off x="10804" y="2654145"/>
            <a:ext cx="4572000" cy="4203855"/>
          </a:xfrm>
          <a:prstGeom prst="rect">
            <a:avLst/>
          </a:prstGeom>
        </p:spPr>
      </p:pic>
      <p:pic>
        <p:nvPicPr>
          <p:cNvPr id="11" name="图片 10"/>
          <p:cNvPicPr>
            <a:picLocks noChangeAspect="1"/>
          </p:cNvPicPr>
          <p:nvPr/>
        </p:nvPicPr>
        <p:blipFill>
          <a:blip r:embed="rId5"/>
          <a:stretch>
            <a:fillRect/>
          </a:stretch>
        </p:blipFill>
        <p:spPr>
          <a:xfrm>
            <a:off x="6293392" y="2641092"/>
            <a:ext cx="2736304" cy="1257540"/>
          </a:xfrm>
          <a:prstGeom prst="rect">
            <a:avLst/>
          </a:prstGeom>
        </p:spPr>
      </p:pic>
      <p:sp>
        <p:nvSpPr>
          <p:cNvPr id="12" name="矩形 11"/>
          <p:cNvSpPr/>
          <p:nvPr/>
        </p:nvSpPr>
        <p:spPr>
          <a:xfrm>
            <a:off x="4644008" y="2698304"/>
            <a:ext cx="1570922" cy="1200329"/>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历年</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AAMAS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会议列表</a:t>
            </a:r>
            <a:endParaRPr lang="zh-CN" altLang="en-US" sz="2400" dirty="0">
              <a:solidFill>
                <a:srgbClr val="FF0000"/>
              </a:solidFill>
            </a:endParaRPr>
          </a:p>
        </p:txBody>
      </p:sp>
      <p:pic>
        <p:nvPicPr>
          <p:cNvPr id="1026" name="Picture 2" descr="http://celweb.vuse.vanderbilt.edu/static/images/aamasBanner.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8900"/>
          <a:stretch>
            <a:fillRect/>
          </a:stretch>
        </p:blipFill>
        <p:spPr bwMode="auto">
          <a:xfrm>
            <a:off x="4659095" y="4001336"/>
            <a:ext cx="4377402" cy="11251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aamas2019.encs.concordia.ca/imgs/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9094" y="5229200"/>
            <a:ext cx="4377402" cy="15299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04EA066B-9610-1A6E-BB56-A50E55454517}"/>
              </a:ext>
            </a:extLst>
          </p:cNvPr>
          <p:cNvPicPr>
            <a:picLocks noChangeAspect="1"/>
          </p:cNvPicPr>
          <p:nvPr/>
        </p:nvPicPr>
        <p:blipFill>
          <a:blip r:embed="rId8"/>
          <a:stretch>
            <a:fillRect/>
          </a:stretch>
        </p:blipFill>
        <p:spPr>
          <a:xfrm>
            <a:off x="5004048" y="1282574"/>
            <a:ext cx="3887416" cy="12725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人工智能领域顶级会议</a:t>
            </a:r>
            <a:r>
              <a:rPr lang="en-US" altLang="zh-CN" sz="2800" b="1" dirty="0">
                <a:solidFill>
                  <a:schemeClr val="bg1"/>
                </a:solidFill>
                <a:latin typeface="微软雅黑" panose="020B0503020204020204" pitchFamily="34" charset="-122"/>
                <a:ea typeface="微软雅黑" panose="020B0503020204020204" pitchFamily="34" charset="-122"/>
              </a:rPr>
              <a:t>-IJCAI</a:t>
            </a:r>
            <a:r>
              <a:rPr lang="zh-CN" altLang="en-US" sz="2800" b="1" dirty="0">
                <a:solidFill>
                  <a:schemeClr val="bg1"/>
                </a:solidFill>
                <a:latin typeface="微软雅黑" panose="020B0503020204020204" pitchFamily="34" charset="-122"/>
                <a:ea typeface="微软雅黑" panose="020B0503020204020204" pitchFamily="34" charset="-122"/>
              </a:rPr>
              <a:t>会议</a:t>
            </a:r>
          </a:p>
        </p:txBody>
      </p:sp>
      <p:pic>
        <p:nvPicPr>
          <p:cNvPr id="8" name="图片 7"/>
          <p:cNvPicPr>
            <a:picLocks noChangeAspect="1"/>
          </p:cNvPicPr>
          <p:nvPr/>
        </p:nvPicPr>
        <p:blipFill>
          <a:blip r:embed="rId3"/>
          <a:stretch>
            <a:fillRect/>
          </a:stretch>
        </p:blipFill>
        <p:spPr>
          <a:xfrm>
            <a:off x="0" y="630286"/>
            <a:ext cx="9144000" cy="2222609"/>
          </a:xfrm>
          <a:prstGeom prst="rect">
            <a:avLst/>
          </a:prstGeom>
        </p:spPr>
      </p:pic>
      <p:pic>
        <p:nvPicPr>
          <p:cNvPr id="10" name="图片 9"/>
          <p:cNvPicPr>
            <a:picLocks noChangeAspect="1"/>
          </p:cNvPicPr>
          <p:nvPr/>
        </p:nvPicPr>
        <p:blipFill>
          <a:blip r:embed="rId4"/>
          <a:stretch>
            <a:fillRect/>
          </a:stretch>
        </p:blipFill>
        <p:spPr>
          <a:xfrm>
            <a:off x="4943616" y="2852895"/>
            <a:ext cx="2987824" cy="1195130"/>
          </a:xfrm>
          <a:prstGeom prst="rect">
            <a:avLst/>
          </a:prstGeom>
        </p:spPr>
      </p:pic>
      <p:pic>
        <p:nvPicPr>
          <p:cNvPr id="14" name="图片 13"/>
          <p:cNvPicPr>
            <a:picLocks noChangeAspect="1"/>
          </p:cNvPicPr>
          <p:nvPr/>
        </p:nvPicPr>
        <p:blipFill>
          <a:blip r:embed="rId5"/>
          <a:stretch>
            <a:fillRect/>
          </a:stretch>
        </p:blipFill>
        <p:spPr>
          <a:xfrm>
            <a:off x="4943616" y="4060561"/>
            <a:ext cx="2987824" cy="1273813"/>
          </a:xfrm>
          <a:prstGeom prst="rect">
            <a:avLst/>
          </a:prstGeom>
        </p:spPr>
      </p:pic>
      <p:pic>
        <p:nvPicPr>
          <p:cNvPr id="16" name="图片 15"/>
          <p:cNvPicPr>
            <a:picLocks noChangeAspect="1"/>
          </p:cNvPicPr>
          <p:nvPr/>
        </p:nvPicPr>
        <p:blipFill>
          <a:blip r:embed="rId6"/>
          <a:stretch>
            <a:fillRect/>
          </a:stretch>
        </p:blipFill>
        <p:spPr>
          <a:xfrm>
            <a:off x="4947853" y="5334374"/>
            <a:ext cx="2983587" cy="1195130"/>
          </a:xfrm>
          <a:prstGeom prst="rect">
            <a:avLst/>
          </a:prstGeom>
        </p:spPr>
      </p:pic>
      <p:pic>
        <p:nvPicPr>
          <p:cNvPr id="18" name="图片 17"/>
          <p:cNvPicPr>
            <a:picLocks noChangeAspect="1"/>
          </p:cNvPicPr>
          <p:nvPr/>
        </p:nvPicPr>
        <p:blipFill>
          <a:blip r:embed="rId7"/>
          <a:stretch>
            <a:fillRect/>
          </a:stretch>
        </p:blipFill>
        <p:spPr>
          <a:xfrm>
            <a:off x="6156176" y="5351924"/>
            <a:ext cx="2987825" cy="1198936"/>
          </a:xfrm>
          <a:prstGeom prst="rect">
            <a:avLst/>
          </a:prstGeom>
        </p:spPr>
      </p:pic>
      <p:sp>
        <p:nvSpPr>
          <p:cNvPr id="19" name="文本框 18"/>
          <p:cNvSpPr txBox="1"/>
          <p:nvPr/>
        </p:nvSpPr>
        <p:spPr>
          <a:xfrm>
            <a:off x="7956376" y="2957679"/>
            <a:ext cx="1219241" cy="230695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IJCAI</a:t>
            </a:r>
            <a:r>
              <a:rPr lang="zh-CN" altLang="en-US" dirty="0">
                <a:latin typeface="微软雅黑" panose="020B0503020204020204" pitchFamily="34" charset="-122"/>
                <a:ea typeface="微软雅黑" panose="020B0503020204020204" pitchFamily="34" charset="-122"/>
              </a:rPr>
              <a:t>自</a:t>
            </a:r>
            <a:r>
              <a:rPr lang="en-US" altLang="zh-CN" dirty="0">
                <a:latin typeface="微软雅黑" panose="020B0503020204020204" pitchFamily="34" charset="-122"/>
                <a:ea typeface="微软雅黑" panose="020B0503020204020204" pitchFamily="34" charset="-122"/>
              </a:rPr>
              <a:t>1969</a:t>
            </a:r>
            <a:r>
              <a:rPr lang="zh-CN" altLang="en-US" dirty="0">
                <a:latin typeface="微软雅黑" panose="020B0503020204020204" pitchFamily="34" charset="-122"/>
                <a:ea typeface="微软雅黑" panose="020B0503020204020204" pitchFamily="34" charset="-122"/>
              </a:rPr>
              <a:t>年以来</a:t>
            </a:r>
            <a:r>
              <a:rPr lang="zh-CN" altLang="en-US" b="1" dirty="0">
                <a:latin typeface="微软雅黑" panose="020B0503020204020204" pitchFamily="34" charset="-122"/>
                <a:ea typeface="微软雅黑" panose="020B0503020204020204" pitchFamily="34" charset="-122"/>
              </a:rPr>
              <a:t>每两年</a:t>
            </a:r>
            <a:r>
              <a:rPr lang="zh-CN" altLang="en-US" dirty="0">
                <a:latin typeface="微软雅黑" panose="020B0503020204020204" pitchFamily="34" charset="-122"/>
                <a:ea typeface="微软雅黑" panose="020B0503020204020204" pitchFamily="34" charset="-122"/>
              </a:rPr>
              <a:t>举行一次，从</a:t>
            </a: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年开始，</a:t>
            </a:r>
            <a:r>
              <a:rPr lang="zh-CN" altLang="en-US" b="1" dirty="0">
                <a:latin typeface="微软雅黑" panose="020B0503020204020204" pitchFamily="34" charset="-122"/>
                <a:ea typeface="微软雅黑" panose="020B0503020204020204" pitchFamily="34" charset="-122"/>
              </a:rPr>
              <a:t>每年</a:t>
            </a:r>
            <a:r>
              <a:rPr lang="zh-CN" altLang="en-US" dirty="0">
                <a:latin typeface="微软雅黑" panose="020B0503020204020204" pitchFamily="34" charset="-122"/>
                <a:ea typeface="微软雅黑" panose="020B0503020204020204" pitchFamily="34" charset="-122"/>
              </a:rPr>
              <a:t>举行一次。</a:t>
            </a:r>
          </a:p>
        </p:txBody>
      </p:sp>
      <p:pic>
        <p:nvPicPr>
          <p:cNvPr id="21" name="图片 20"/>
          <p:cNvPicPr>
            <a:picLocks noChangeAspect="1"/>
          </p:cNvPicPr>
          <p:nvPr/>
        </p:nvPicPr>
        <p:blipFill>
          <a:blip r:embed="rId8"/>
          <a:stretch>
            <a:fillRect/>
          </a:stretch>
        </p:blipFill>
        <p:spPr>
          <a:xfrm>
            <a:off x="14857" y="2887702"/>
            <a:ext cx="2540920" cy="3792860"/>
          </a:xfrm>
          <a:prstGeom prst="rect">
            <a:avLst/>
          </a:prstGeom>
        </p:spPr>
      </p:pic>
      <p:pic>
        <p:nvPicPr>
          <p:cNvPr id="23" name="图片 22"/>
          <p:cNvPicPr>
            <a:picLocks noChangeAspect="1"/>
          </p:cNvPicPr>
          <p:nvPr/>
        </p:nvPicPr>
        <p:blipFill rotWithShape="1">
          <a:blip r:embed="rId9"/>
          <a:srcRect b="25305"/>
          <a:stretch>
            <a:fillRect/>
          </a:stretch>
        </p:blipFill>
        <p:spPr>
          <a:xfrm>
            <a:off x="2566901" y="2887702"/>
            <a:ext cx="2381159" cy="3792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多智能体系统领域学术会议</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 y="639852"/>
            <a:ext cx="4592684" cy="306326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1" y="3703119"/>
            <a:ext cx="4732083" cy="3156242"/>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196" y="639852"/>
            <a:ext cx="4644804" cy="309803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4040" y="3737882"/>
            <a:ext cx="4679960" cy="31214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sp>
        <p:nvSpPr>
          <p:cNvPr id="9" name="文本框 8"/>
          <p:cNvSpPr txBox="1"/>
          <p:nvPr/>
        </p:nvSpPr>
        <p:spPr>
          <a:xfrm>
            <a:off x="3707904" y="742343"/>
            <a:ext cx="5279360" cy="2031325"/>
          </a:xfrm>
          <a:prstGeom prst="rect">
            <a:avLst/>
          </a:prstGeom>
          <a:noFill/>
        </p:spPr>
        <p:txBody>
          <a:bodyPr wrap="square" rtlCol="0">
            <a:spAutoFit/>
          </a:bodyPr>
          <a:lstStyle/>
          <a:p>
            <a:r>
              <a:rPr lang="en-US" altLang="zh-CN" dirty="0">
                <a:solidFill>
                  <a:srgbClr val="333333"/>
                </a:solidFill>
                <a:latin typeface="微软雅黑" panose="020B0503020204020204" pitchFamily="34" charset="-122"/>
                <a:ea typeface="微软雅黑" panose="020B0503020204020204" pitchFamily="34" charset="-122"/>
              </a:rPr>
              <a:t>      </a:t>
            </a:r>
            <a:r>
              <a:rPr lang="en-US" altLang="zh-CN" b="1" i="0" dirty="0">
                <a:solidFill>
                  <a:srgbClr val="333333"/>
                </a:solidFill>
                <a:effectLst/>
                <a:latin typeface="微软雅黑" panose="020B0503020204020204" pitchFamily="34" charset="-122"/>
                <a:ea typeface="微软雅黑" panose="020B0503020204020204" pitchFamily="34" charset="-122"/>
              </a:rPr>
              <a:t>Marvin Minsky </a:t>
            </a:r>
            <a:r>
              <a:rPr lang="zh-CN" altLang="en-US" b="0" i="0" dirty="0">
                <a:solidFill>
                  <a:srgbClr val="333333"/>
                </a:solidFill>
                <a:effectLst/>
                <a:latin typeface="微软雅黑" panose="020B0503020204020204" pitchFamily="34" charset="-122"/>
                <a:ea typeface="微软雅黑" panose="020B0503020204020204" pitchFamily="34" charset="-122"/>
              </a:rPr>
              <a:t>被称为“</a:t>
            </a:r>
            <a:r>
              <a:rPr lang="zh-CN" altLang="en-US" b="1" i="0" dirty="0">
                <a:solidFill>
                  <a:srgbClr val="333333"/>
                </a:solidFill>
                <a:effectLst/>
                <a:latin typeface="微软雅黑" panose="020B0503020204020204" pitchFamily="34" charset="-122"/>
                <a:ea typeface="微软雅黑" panose="020B0503020204020204" pitchFamily="34" charset="-122"/>
              </a:rPr>
              <a:t>人工智能之父</a:t>
            </a:r>
            <a:r>
              <a:rPr lang="zh-CN" altLang="en-US" b="0" i="0" dirty="0">
                <a:solidFill>
                  <a:srgbClr val="333333"/>
                </a:solidFill>
                <a:effectLst/>
                <a:latin typeface="微软雅黑" panose="020B0503020204020204" pitchFamily="34" charset="-122"/>
                <a:ea typeface="微软雅黑" panose="020B0503020204020204" pitchFamily="34" charset="-122"/>
              </a:rPr>
              <a:t>”和框架理论的创立者。</a:t>
            </a:r>
            <a:r>
              <a:rPr lang="en-US" altLang="zh-CN" b="0" i="0" dirty="0">
                <a:solidFill>
                  <a:srgbClr val="333333"/>
                </a:solidFill>
                <a:effectLst/>
                <a:latin typeface="微软雅黑" panose="020B0503020204020204" pitchFamily="34" charset="-122"/>
                <a:ea typeface="微软雅黑" panose="020B0503020204020204" pitchFamily="34" charset="-122"/>
              </a:rPr>
              <a:t>1956</a:t>
            </a:r>
            <a:r>
              <a:rPr lang="zh-CN" altLang="en-US" b="0" i="0" dirty="0">
                <a:solidFill>
                  <a:srgbClr val="333333"/>
                </a:solidFill>
                <a:effectLst/>
                <a:latin typeface="微软雅黑" panose="020B0503020204020204" pitchFamily="34" charset="-122"/>
                <a:ea typeface="微软雅黑" panose="020B0503020204020204" pitchFamily="34" charset="-122"/>
              </a:rPr>
              <a:t>年，和麦卡锡</a:t>
            </a:r>
            <a:r>
              <a:rPr lang="en-US" altLang="zh-CN" b="0" i="0" dirty="0">
                <a:solidFill>
                  <a:srgbClr val="333333"/>
                </a:solidFill>
                <a:effectLst/>
                <a:latin typeface="微软雅黑" panose="020B0503020204020204" pitchFamily="34" charset="-122"/>
                <a:ea typeface="微软雅黑" panose="020B0503020204020204" pitchFamily="34" charset="-122"/>
              </a:rPr>
              <a:t>(J</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McCarthy)</a:t>
            </a:r>
            <a:r>
              <a:rPr lang="zh-CN" altLang="en-US" b="0" i="0" dirty="0">
                <a:solidFill>
                  <a:srgbClr val="333333"/>
                </a:solidFill>
                <a:effectLst/>
                <a:latin typeface="微软雅黑" panose="020B0503020204020204" pitchFamily="34" charset="-122"/>
                <a:ea typeface="微软雅黑" panose="020B0503020204020204" pitchFamily="34" charset="-122"/>
              </a:rPr>
              <a:t>一起发起“达特茅斯会议”并提出人工智能</a:t>
            </a:r>
            <a:r>
              <a:rPr lang="en-US" altLang="zh-CN" b="0" i="0" dirty="0">
                <a:solidFill>
                  <a:srgbClr val="333333"/>
                </a:solidFill>
                <a:effectLst/>
                <a:latin typeface="微软雅黑" panose="020B0503020204020204" pitchFamily="34" charset="-122"/>
                <a:ea typeface="微软雅黑" panose="020B0503020204020204" pitchFamily="34" charset="-122"/>
              </a:rPr>
              <a:t>(Artificial Intelligence)</a:t>
            </a:r>
            <a:r>
              <a:rPr lang="zh-CN" altLang="en-US" b="0" i="0" dirty="0">
                <a:solidFill>
                  <a:srgbClr val="333333"/>
                </a:solidFill>
                <a:effectLst/>
                <a:latin typeface="微软雅黑" panose="020B0503020204020204" pitchFamily="34" charset="-122"/>
                <a:ea typeface="微软雅黑" panose="020B0503020204020204" pitchFamily="34" charset="-122"/>
              </a:rPr>
              <a:t>概念的计算机科学家马文</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明斯基</a:t>
            </a:r>
            <a:r>
              <a:rPr lang="en-US" altLang="zh-CN" b="0" i="0" dirty="0">
                <a:solidFill>
                  <a:srgbClr val="333333"/>
                </a:solidFill>
                <a:effectLst/>
                <a:latin typeface="微软雅黑" panose="020B0503020204020204" pitchFamily="34" charset="-122"/>
                <a:ea typeface="微软雅黑" panose="020B0503020204020204" pitchFamily="34" charset="-122"/>
              </a:rPr>
              <a:t>(Marvin Lee Minsky)</a:t>
            </a:r>
            <a:r>
              <a:rPr lang="zh-CN" altLang="en-US" b="0" i="0" dirty="0">
                <a:solidFill>
                  <a:srgbClr val="333333"/>
                </a:solidFill>
                <a:effectLst/>
                <a:latin typeface="微软雅黑" panose="020B0503020204020204" pitchFamily="34" charset="-122"/>
                <a:ea typeface="微软雅黑" panose="020B0503020204020204" pitchFamily="34" charset="-122"/>
              </a:rPr>
              <a:t>被授予了</a:t>
            </a:r>
            <a:r>
              <a:rPr lang="en-US" altLang="zh-CN" b="0" i="0" dirty="0">
                <a:solidFill>
                  <a:srgbClr val="333333"/>
                </a:solidFill>
                <a:effectLst/>
                <a:latin typeface="微软雅黑" panose="020B0503020204020204" pitchFamily="34" charset="-122"/>
                <a:ea typeface="微软雅黑" panose="020B0503020204020204" pitchFamily="34" charset="-122"/>
              </a:rPr>
              <a:t>1969</a:t>
            </a:r>
            <a:r>
              <a:rPr lang="zh-CN" altLang="en-US" b="0" i="0" dirty="0">
                <a:solidFill>
                  <a:srgbClr val="333333"/>
                </a:solidFill>
                <a:effectLst/>
                <a:latin typeface="微软雅黑" panose="020B0503020204020204" pitchFamily="34" charset="-122"/>
                <a:ea typeface="微软雅黑" panose="020B0503020204020204" pitchFamily="34" charset="-122"/>
              </a:rPr>
              <a:t>年度图灵奖，是第一位获此殊荣的人工智能学者。</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12576" y="3006383"/>
            <a:ext cx="5976664" cy="646331"/>
          </a:xfrm>
          <a:prstGeom prst="rect">
            <a:avLst/>
          </a:prstGeom>
          <a:noFill/>
        </p:spPr>
        <p:txBody>
          <a:bodyPr wrap="square" rtlCol="0">
            <a:spAutoFit/>
          </a:bodyPr>
          <a:lstStyle/>
          <a:p>
            <a:r>
              <a:rPr lang="zh-CN" altLang="en-US" dirty="0"/>
              <a:t>：</a:t>
            </a:r>
            <a:endParaRPr lang="en-US" altLang="zh-CN" dirty="0"/>
          </a:p>
          <a:p>
            <a:endParaRPr lang="zh-CN" altLang="en-US" dirty="0"/>
          </a:p>
        </p:txBody>
      </p:sp>
      <p:sp>
        <p:nvSpPr>
          <p:cNvPr id="18" name="文本框 17"/>
          <p:cNvSpPr txBox="1"/>
          <p:nvPr/>
        </p:nvSpPr>
        <p:spPr>
          <a:xfrm>
            <a:off x="156736" y="3364514"/>
            <a:ext cx="8830528" cy="923330"/>
          </a:xfrm>
          <a:prstGeom prst="rect">
            <a:avLst/>
          </a:prstGeom>
          <a:noFill/>
        </p:spPr>
        <p:txBody>
          <a:bodyPr wrap="square">
            <a:spAutoFit/>
          </a:bodyPr>
          <a:lstStyle/>
          <a:p>
            <a:endParaRPr lang="en-US" altLang="zh-CN" b="0" i="0" dirty="0">
              <a:solidFill>
                <a:srgbClr val="222222"/>
              </a:solidFill>
              <a:effectLst/>
              <a:latin typeface="Arial" panose="020B0604020202020204" pitchFamily="34" charset="0"/>
            </a:endParaRPr>
          </a:p>
          <a:p>
            <a:endParaRPr lang="en-US" altLang="zh-CN" b="0" i="0" dirty="0">
              <a:solidFill>
                <a:srgbClr val="222222"/>
              </a:solidFill>
              <a:effectLst/>
              <a:latin typeface="Arial" panose="020B0604020202020204" pitchFamily="34" charset="0"/>
            </a:endParaRPr>
          </a:p>
          <a:p>
            <a:endParaRPr lang="zh-CN" altLang="en-US" dirty="0"/>
          </a:p>
        </p:txBody>
      </p:sp>
      <p:sp>
        <p:nvSpPr>
          <p:cNvPr id="4" name="文本框 3"/>
          <p:cNvSpPr txBox="1"/>
          <p:nvPr/>
        </p:nvSpPr>
        <p:spPr>
          <a:xfrm>
            <a:off x="156736" y="2915257"/>
            <a:ext cx="8830528" cy="3830955"/>
          </a:xfrm>
          <a:prstGeom prst="rect">
            <a:avLst/>
          </a:prstGeom>
          <a:noFill/>
        </p:spPr>
        <p:txBody>
          <a:bodyPr wrap="square" rtlCol="0">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rPr>
              <a:t>      1951</a:t>
            </a:r>
            <a:r>
              <a:rPr lang="zh-CN" altLang="en-US" dirty="0">
                <a:solidFill>
                  <a:srgbClr val="333333"/>
                </a:solidFill>
                <a:latin typeface="微软雅黑" panose="020B0503020204020204" pitchFamily="34" charset="-122"/>
                <a:ea typeface="微软雅黑" panose="020B0503020204020204" pitchFamily="34" charset="-122"/>
              </a:rPr>
              <a:t>年他提出了关于思维如何萌发并形成的一些基本理论，并建造了一台学习机，名为</a:t>
            </a:r>
            <a:r>
              <a:rPr lang="en-US" altLang="zh-CN" b="1" dirty="0">
                <a:solidFill>
                  <a:srgbClr val="333333"/>
                </a:solidFill>
                <a:latin typeface="微软雅黑" panose="020B0503020204020204" pitchFamily="34" charset="-122"/>
                <a:ea typeface="微软雅黑" panose="020B0503020204020204" pitchFamily="34" charset="-122"/>
              </a:rPr>
              <a:t>Snare</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b="1" dirty="0">
                <a:solidFill>
                  <a:srgbClr val="333333"/>
                </a:solidFill>
                <a:latin typeface="微软雅黑" panose="020B0503020204020204" pitchFamily="34" charset="-122"/>
                <a:ea typeface="微软雅黑" panose="020B0503020204020204" pitchFamily="34" charset="-122"/>
              </a:rPr>
              <a:t>Snare</a:t>
            </a:r>
            <a:r>
              <a:rPr lang="zh-CN" altLang="en-US" dirty="0">
                <a:solidFill>
                  <a:srgbClr val="333333"/>
                </a:solidFill>
                <a:latin typeface="微软雅黑" panose="020B0503020204020204" pitchFamily="34" charset="-122"/>
                <a:ea typeface="微软雅黑" panose="020B0503020204020204" pitchFamily="34" charset="-122"/>
              </a:rPr>
              <a:t>是世界上第一个神经网络模拟器，其目的是学习如何穿过迷宫，其组成中包括</a:t>
            </a:r>
            <a:r>
              <a:rPr lang="en-US" altLang="zh-CN" dirty="0">
                <a:solidFill>
                  <a:srgbClr val="333333"/>
                </a:solidFill>
                <a:latin typeface="微软雅黑" panose="020B0503020204020204" pitchFamily="34" charset="-122"/>
                <a:ea typeface="微软雅黑" panose="020B0503020204020204" pitchFamily="34" charset="-122"/>
              </a:rPr>
              <a:t>40</a:t>
            </a:r>
            <a:r>
              <a:rPr lang="zh-CN" altLang="en-US" dirty="0">
                <a:solidFill>
                  <a:srgbClr val="333333"/>
                </a:solidFill>
                <a:latin typeface="微软雅黑" panose="020B0503020204020204" pitchFamily="34" charset="-122"/>
                <a:ea typeface="微软雅黑" panose="020B0503020204020204" pitchFamily="34" charset="-122"/>
              </a:rPr>
              <a:t>个“代理”（智能体）和一个对成功给予奖励的系统。基于</a:t>
            </a:r>
            <a:r>
              <a:rPr lang="en-US" altLang="zh-CN" dirty="0">
                <a:solidFill>
                  <a:srgbClr val="333333"/>
                </a:solidFill>
                <a:latin typeface="微软雅黑" panose="020B0503020204020204" pitchFamily="34" charset="-122"/>
                <a:ea typeface="微软雅黑" panose="020B0503020204020204" pitchFamily="34" charset="-122"/>
              </a:rPr>
              <a:t>agent</a:t>
            </a:r>
            <a:r>
              <a:rPr lang="zh-CN" altLang="en-US" dirty="0">
                <a:solidFill>
                  <a:srgbClr val="333333"/>
                </a:solidFill>
                <a:latin typeface="微软雅黑" panose="020B0503020204020204" pitchFamily="34" charset="-122"/>
                <a:ea typeface="微软雅黑" panose="020B0503020204020204" pitchFamily="34" charset="-122"/>
              </a:rPr>
              <a:t>的计算和分布式智能是当前人工智能研究中的一个热点，</a:t>
            </a:r>
            <a:r>
              <a:rPr lang="en-US" altLang="zh-CN" b="0" i="0" dirty="0">
                <a:solidFill>
                  <a:srgbClr val="333333"/>
                </a:solidFill>
                <a:effectLst/>
                <a:latin typeface="微软雅黑" panose="020B0503020204020204" pitchFamily="34" charset="-122"/>
                <a:ea typeface="微软雅黑" panose="020B0503020204020204" pitchFamily="34" charset="-122"/>
              </a:rPr>
              <a:t> Minsky</a:t>
            </a:r>
            <a:r>
              <a:rPr lang="zh-CN" altLang="en-US" dirty="0">
                <a:solidFill>
                  <a:srgbClr val="333333"/>
                </a:solidFill>
                <a:latin typeface="微软雅黑" panose="020B0503020204020204" pitchFamily="34" charset="-122"/>
                <a:ea typeface="微软雅黑" panose="020B0503020204020204" pitchFamily="34" charset="-122"/>
              </a:rPr>
              <a:t>也是</a:t>
            </a:r>
            <a:r>
              <a:rPr lang="zh-CN" altLang="en-US" b="1" dirty="0">
                <a:solidFill>
                  <a:srgbClr val="333333"/>
                </a:solidFill>
                <a:latin typeface="微软雅黑" panose="020B0503020204020204" pitchFamily="34" charset="-122"/>
                <a:ea typeface="微软雅黑" panose="020B0503020204020204" pitchFamily="34" charset="-122"/>
              </a:rPr>
              <a:t>最早提出</a:t>
            </a:r>
            <a:r>
              <a:rPr lang="en-US" altLang="zh-CN" b="1" dirty="0">
                <a:solidFill>
                  <a:srgbClr val="333333"/>
                </a:solidFill>
                <a:latin typeface="微软雅黑" panose="020B0503020204020204" pitchFamily="34" charset="-122"/>
                <a:ea typeface="微软雅黑" panose="020B0503020204020204" pitchFamily="34" charset="-122"/>
              </a:rPr>
              <a:t>agent</a:t>
            </a:r>
            <a:r>
              <a:rPr lang="zh-CN" altLang="en-US" b="1" dirty="0">
                <a:solidFill>
                  <a:srgbClr val="333333"/>
                </a:solidFill>
                <a:latin typeface="微软雅黑" panose="020B0503020204020204" pitchFamily="34" charset="-122"/>
                <a:ea typeface="微软雅黑" panose="020B0503020204020204" pitchFamily="34" charset="-122"/>
              </a:rPr>
              <a:t>概念</a:t>
            </a:r>
            <a:r>
              <a:rPr lang="zh-CN" altLang="en-US" dirty="0">
                <a:solidFill>
                  <a:srgbClr val="333333"/>
                </a:solidFill>
                <a:latin typeface="微软雅黑" panose="020B0503020204020204" pitchFamily="34" charset="-122"/>
                <a:ea typeface="微软雅黑" panose="020B0503020204020204" pitchFamily="34" charset="-122"/>
              </a:rPr>
              <a:t>的学者之一。</a:t>
            </a:r>
            <a:r>
              <a:rPr lang="en-US" altLang="zh-CN" b="1" dirty="0">
                <a:solidFill>
                  <a:srgbClr val="333333"/>
                </a:solidFill>
                <a:latin typeface="微软雅黑" panose="020B0503020204020204" pitchFamily="34" charset="-122"/>
                <a:ea typeface="微软雅黑" panose="020B0503020204020204" pitchFamily="34" charset="-122"/>
              </a:rPr>
              <a:t>Snare</a:t>
            </a:r>
            <a:r>
              <a:rPr lang="zh-CN" altLang="en-US" dirty="0">
                <a:solidFill>
                  <a:srgbClr val="333333"/>
                </a:solidFill>
                <a:latin typeface="微软雅黑" panose="020B0503020204020204" pitchFamily="34" charset="-122"/>
                <a:ea typeface="微软雅黑" panose="020B0503020204020204" pitchFamily="34" charset="-122"/>
              </a:rPr>
              <a:t>虽然还比较粗糙和不够灵活，毕竟是人工智能研究中最早的尝试之一。在</a:t>
            </a:r>
            <a:r>
              <a:rPr lang="en-US" altLang="zh-CN" b="1" dirty="0">
                <a:solidFill>
                  <a:srgbClr val="333333"/>
                </a:solidFill>
                <a:latin typeface="微软雅黑" panose="020B0503020204020204" pitchFamily="34" charset="-122"/>
                <a:ea typeface="微软雅黑" panose="020B0503020204020204" pitchFamily="34" charset="-122"/>
              </a:rPr>
              <a:t>Snare</a:t>
            </a:r>
            <a:r>
              <a:rPr lang="zh-CN" altLang="en-US" dirty="0">
                <a:solidFill>
                  <a:srgbClr val="333333"/>
                </a:solidFill>
                <a:latin typeface="微软雅黑" panose="020B0503020204020204" pitchFamily="34" charset="-122"/>
                <a:ea typeface="微软雅黑" panose="020B0503020204020204" pitchFamily="34" charset="-122"/>
              </a:rPr>
              <a:t>的基础上，</a:t>
            </a:r>
            <a:r>
              <a:rPr lang="en-US" altLang="zh-CN" b="0" i="0" dirty="0">
                <a:solidFill>
                  <a:srgbClr val="333333"/>
                </a:solidFill>
                <a:effectLst/>
                <a:latin typeface="微软雅黑" panose="020B0503020204020204" pitchFamily="34" charset="-122"/>
                <a:ea typeface="微软雅黑" panose="020B0503020204020204" pitchFamily="34" charset="-122"/>
              </a:rPr>
              <a:t> Minsky</a:t>
            </a:r>
            <a:r>
              <a:rPr lang="zh-CN" altLang="en-US" dirty="0">
                <a:solidFill>
                  <a:srgbClr val="333333"/>
                </a:solidFill>
                <a:latin typeface="微软雅黑" panose="020B0503020204020204" pitchFamily="34" charset="-122"/>
                <a:ea typeface="微软雅黑" panose="020B0503020204020204" pitchFamily="34" charset="-122"/>
              </a:rPr>
              <a:t>综合利用其他学科的知识，解决了使机器能基于对过去行为的知识预测其当前行为的结果这一问题，并以“神经网络和脑模型问题”（</a:t>
            </a:r>
            <a:r>
              <a:rPr lang="en-US" altLang="zh-CN" dirty="0">
                <a:solidFill>
                  <a:srgbClr val="333333"/>
                </a:solidFill>
                <a:latin typeface="微软雅黑" panose="020B0503020204020204" pitchFamily="34" charset="-122"/>
                <a:ea typeface="微软雅黑" panose="020B0503020204020204" pitchFamily="34" charset="-122"/>
              </a:rPr>
              <a:t>Neural Nets and the Brain Model Problem</a:t>
            </a:r>
            <a:r>
              <a:rPr lang="zh-CN" altLang="en-US" dirty="0">
                <a:solidFill>
                  <a:srgbClr val="333333"/>
                </a:solidFill>
                <a:latin typeface="微软雅黑" panose="020B0503020204020204" pitchFamily="34" charset="-122"/>
                <a:ea typeface="微软雅黑" panose="020B0503020204020204" pitchFamily="34" charset="-122"/>
              </a:rPr>
              <a:t>）为题完成了他的博士论文，</a:t>
            </a:r>
            <a:r>
              <a:rPr lang="en-US" altLang="zh-CN" dirty="0">
                <a:solidFill>
                  <a:srgbClr val="333333"/>
                </a:solidFill>
                <a:latin typeface="微软雅黑" panose="020B0503020204020204" pitchFamily="34" charset="-122"/>
                <a:ea typeface="微软雅黑" panose="020B0503020204020204" pitchFamily="34" charset="-122"/>
              </a:rPr>
              <a:t>1954</a:t>
            </a:r>
            <a:r>
              <a:rPr lang="zh-CN" altLang="en-US" dirty="0">
                <a:solidFill>
                  <a:srgbClr val="333333"/>
                </a:solidFill>
                <a:latin typeface="微软雅黑" panose="020B0503020204020204" pitchFamily="34" charset="-122"/>
                <a:ea typeface="微软雅黑" panose="020B0503020204020204" pitchFamily="34" charset="-122"/>
              </a:rPr>
              <a:t>年取得博士学位，该篇论文中首次出现了</a:t>
            </a:r>
            <a:r>
              <a:rPr lang="zh-CN" altLang="en-US" b="1" dirty="0">
                <a:solidFill>
                  <a:srgbClr val="333333"/>
                </a:solidFill>
                <a:latin typeface="微软雅黑" panose="020B0503020204020204" pitchFamily="34" charset="-122"/>
                <a:ea typeface="微软雅黑" panose="020B0503020204020204" pitchFamily="34" charset="-122"/>
              </a:rPr>
              <a:t>强化学习</a:t>
            </a:r>
            <a:r>
              <a:rPr lang="zh-CN" altLang="en-US" dirty="0">
                <a:solidFill>
                  <a:srgbClr val="333333"/>
                </a:solidFill>
                <a:latin typeface="微软雅黑" panose="020B0503020204020204" pitchFamily="34" charset="-122"/>
                <a:ea typeface="微软雅黑" panose="020B0503020204020204" pitchFamily="34" charset="-122"/>
              </a:rPr>
              <a:t>这个名词。</a:t>
            </a:r>
            <a:endParaRPr lang="en-US" altLang="zh-CN" dirty="0">
              <a:solidFill>
                <a:srgbClr val="333333"/>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0" y="659292"/>
            <a:ext cx="3592692" cy="21587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sp>
        <p:nvSpPr>
          <p:cNvPr id="14" name="文本框 13"/>
          <p:cNvSpPr txBox="1"/>
          <p:nvPr/>
        </p:nvSpPr>
        <p:spPr>
          <a:xfrm>
            <a:off x="-612576" y="3006383"/>
            <a:ext cx="5976664" cy="646331"/>
          </a:xfrm>
          <a:prstGeom prst="rect">
            <a:avLst/>
          </a:prstGeom>
          <a:noFill/>
        </p:spPr>
        <p:txBody>
          <a:bodyPr wrap="square" rtlCol="0">
            <a:spAutoFit/>
          </a:bodyPr>
          <a:lstStyle/>
          <a:p>
            <a:r>
              <a:rPr lang="zh-CN" altLang="en-US" dirty="0"/>
              <a:t>：</a:t>
            </a:r>
            <a:endParaRPr lang="en-US" altLang="zh-CN" dirty="0"/>
          </a:p>
          <a:p>
            <a:endParaRPr lang="zh-CN" altLang="en-US" dirty="0"/>
          </a:p>
        </p:txBody>
      </p:sp>
      <p:sp>
        <p:nvSpPr>
          <p:cNvPr id="18" name="文本框 17"/>
          <p:cNvSpPr txBox="1"/>
          <p:nvPr/>
        </p:nvSpPr>
        <p:spPr>
          <a:xfrm>
            <a:off x="156736" y="3364514"/>
            <a:ext cx="8830528" cy="923330"/>
          </a:xfrm>
          <a:prstGeom prst="rect">
            <a:avLst/>
          </a:prstGeom>
          <a:noFill/>
        </p:spPr>
        <p:txBody>
          <a:bodyPr wrap="square">
            <a:spAutoFit/>
          </a:bodyPr>
          <a:lstStyle/>
          <a:p>
            <a:endParaRPr lang="en-US" altLang="zh-CN" b="0" i="0" dirty="0">
              <a:solidFill>
                <a:srgbClr val="222222"/>
              </a:solidFill>
              <a:effectLst/>
              <a:latin typeface="Arial" panose="020B0604020202020204" pitchFamily="34" charset="0"/>
            </a:endParaRPr>
          </a:p>
          <a:p>
            <a:endParaRPr lang="en-US" altLang="zh-CN" b="0" i="0" dirty="0">
              <a:solidFill>
                <a:srgbClr val="222222"/>
              </a:solidFill>
              <a:effectLst/>
              <a:latin typeface="Arial" panose="020B0604020202020204" pitchFamily="34" charset="0"/>
            </a:endParaRPr>
          </a:p>
          <a:p>
            <a:endParaRPr lang="zh-CN" altLang="en-US" dirty="0"/>
          </a:p>
        </p:txBody>
      </p:sp>
      <p:pic>
        <p:nvPicPr>
          <p:cNvPr id="8" name="图片 7"/>
          <p:cNvPicPr>
            <a:picLocks noChangeAspect="1"/>
          </p:cNvPicPr>
          <p:nvPr/>
        </p:nvPicPr>
        <p:blipFill>
          <a:blip r:embed="rId3"/>
          <a:stretch>
            <a:fillRect/>
          </a:stretch>
        </p:blipFill>
        <p:spPr>
          <a:xfrm>
            <a:off x="0" y="659292"/>
            <a:ext cx="3592692" cy="2158721"/>
          </a:xfrm>
          <a:prstGeom prst="rect">
            <a:avLst/>
          </a:prstGeom>
        </p:spPr>
      </p:pic>
      <p:pic>
        <p:nvPicPr>
          <p:cNvPr id="3" name="图片 2"/>
          <p:cNvPicPr>
            <a:picLocks noChangeAspect="1"/>
          </p:cNvPicPr>
          <p:nvPr/>
        </p:nvPicPr>
        <p:blipFill>
          <a:blip r:embed="rId4"/>
          <a:stretch>
            <a:fillRect/>
          </a:stretch>
        </p:blipFill>
        <p:spPr>
          <a:xfrm>
            <a:off x="2991969" y="2818013"/>
            <a:ext cx="6147690" cy="4054008"/>
          </a:xfrm>
          <a:prstGeom prst="rect">
            <a:avLst/>
          </a:prstGeom>
        </p:spPr>
      </p:pic>
      <p:sp>
        <p:nvSpPr>
          <p:cNvPr id="12" name="文本框 11"/>
          <p:cNvSpPr txBox="1"/>
          <p:nvPr/>
        </p:nvSpPr>
        <p:spPr>
          <a:xfrm>
            <a:off x="3896980" y="1272372"/>
            <a:ext cx="4901878" cy="646331"/>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谷歌学术引用</a:t>
            </a:r>
            <a:r>
              <a:rPr lang="en-US" altLang="zh-CN" sz="1800" b="1" i="0" dirty="0">
                <a:solidFill>
                  <a:srgbClr val="222222"/>
                </a:solidFill>
                <a:effectLst/>
                <a:latin typeface="微软雅黑" panose="020B0503020204020204" pitchFamily="34" charset="-122"/>
                <a:ea typeface="微软雅黑" panose="020B0503020204020204" pitchFamily="34" charset="-122"/>
              </a:rPr>
              <a:t>5776657</a:t>
            </a:r>
            <a:r>
              <a:rPr lang="zh-CN" altLang="en-US" sz="1800" b="0" i="0" dirty="0">
                <a:solidFill>
                  <a:srgbClr val="222222"/>
                </a:solidFill>
                <a:effectLst/>
                <a:latin typeface="微软雅黑" panose="020B0503020204020204" pitchFamily="34" charset="-122"/>
                <a:ea typeface="微软雅黑" panose="020B0503020204020204" pitchFamily="34" charset="-122"/>
              </a:rPr>
              <a:t>次，</a:t>
            </a:r>
            <a:r>
              <a:rPr lang="en-US" altLang="zh-CN" sz="1800" b="1" i="0" dirty="0">
                <a:solidFill>
                  <a:srgbClr val="222222"/>
                </a:solidFill>
                <a:effectLst/>
                <a:latin typeface="微软雅黑" panose="020B0503020204020204" pitchFamily="34" charset="-122"/>
                <a:ea typeface="微软雅黑" panose="020B0503020204020204" pitchFamily="34" charset="-122"/>
              </a:rPr>
              <a:t>2006</a:t>
            </a:r>
            <a:r>
              <a:rPr lang="zh-CN" altLang="en-US" sz="1800" b="0" i="0" dirty="0">
                <a:solidFill>
                  <a:srgbClr val="222222"/>
                </a:solidFill>
                <a:effectLst/>
                <a:latin typeface="微软雅黑" panose="020B0503020204020204" pitchFamily="34" charset="-122"/>
                <a:ea typeface="微软雅黑" panose="020B0503020204020204" pitchFamily="34" charset="-122"/>
              </a:rPr>
              <a:t>年至今</a:t>
            </a:r>
            <a:r>
              <a:rPr lang="en-US" altLang="zh-CN" sz="1800" b="1" i="0" dirty="0">
                <a:solidFill>
                  <a:srgbClr val="222222"/>
                </a:solidFill>
                <a:effectLst/>
                <a:latin typeface="微软雅黑" panose="020B0503020204020204" pitchFamily="34" charset="-122"/>
                <a:ea typeface="微软雅黑" panose="020B0503020204020204" pitchFamily="34" charset="-122"/>
              </a:rPr>
              <a:t>13092</a:t>
            </a:r>
            <a:endParaRPr lang="zh-CN" altLang="en-US" sz="1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43012" y="3006383"/>
            <a:ext cx="2759080" cy="2845651"/>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研究方向：</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人工智能</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认知心理学</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数学</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计算机语言</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机器人学</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光学</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sp>
        <p:nvSpPr>
          <p:cNvPr id="9" name="文本框 8"/>
          <p:cNvSpPr txBox="1"/>
          <p:nvPr/>
        </p:nvSpPr>
        <p:spPr>
          <a:xfrm>
            <a:off x="3010600" y="742343"/>
            <a:ext cx="5976664" cy="1754326"/>
          </a:xfrm>
          <a:prstGeom prst="rect">
            <a:avLst/>
          </a:prstGeom>
          <a:noFill/>
        </p:spPr>
        <p:txBody>
          <a:bodyPr wrap="square" rtlCol="0">
            <a:spAutoFit/>
          </a:bodyPr>
          <a:lstStyle/>
          <a:p>
            <a:r>
              <a:rPr lang="en-US" altLang="zh-CN" b="1" i="0" dirty="0">
                <a:solidFill>
                  <a:srgbClr val="333333"/>
                </a:solidFill>
                <a:effectLst/>
                <a:latin typeface="微软雅黑" panose="020B0503020204020204" pitchFamily="34" charset="-122"/>
                <a:ea typeface="微软雅黑" panose="020B0503020204020204" pitchFamily="34" charset="-122"/>
              </a:rPr>
              <a:t>       Michael Wooldridge</a:t>
            </a:r>
            <a:r>
              <a:rPr lang="zh-CN" altLang="en-US" b="0" i="0" dirty="0">
                <a:solidFill>
                  <a:srgbClr val="333333"/>
                </a:solidFill>
                <a:effectLst/>
                <a:latin typeface="微软雅黑" panose="020B0503020204020204" pitchFamily="34" charset="-122"/>
                <a:ea typeface="微软雅黑" panose="020B0503020204020204" pitchFamily="34" charset="-122"/>
              </a:rPr>
              <a:t>教授是牛津大学计算机科学系主任，曾参与开发阿尔法围棋机器人（</a:t>
            </a:r>
            <a:r>
              <a:rPr lang="en-US" altLang="zh-CN" b="1" i="0" dirty="0">
                <a:solidFill>
                  <a:srgbClr val="333333"/>
                </a:solidFill>
                <a:effectLst/>
                <a:latin typeface="微软雅黑" panose="020B0503020204020204" pitchFamily="34" charset="-122"/>
                <a:ea typeface="微软雅黑" panose="020B0503020204020204" pitchFamily="34" charset="-122"/>
              </a:rPr>
              <a:t>AlphaGo</a:t>
            </a:r>
            <a:r>
              <a:rPr lang="zh-CN" altLang="en-US" b="0" i="0" dirty="0">
                <a:solidFill>
                  <a:srgbClr val="333333"/>
                </a:solidFill>
                <a:effectLst/>
                <a:latin typeface="微软雅黑" panose="020B0503020204020204" pitchFamily="34" charset="-122"/>
                <a:ea typeface="微软雅黑" panose="020B0503020204020204" pitchFamily="34" charset="-122"/>
              </a:rPr>
              <a:t>）项目。伍尔德里奇教授主要从事多智能系统研究，同时兼任国际计算机学会、美国人工智能学会及欧洲人工智能学会会员；</a:t>
            </a:r>
            <a:r>
              <a:rPr lang="en-US" altLang="zh-CN" b="0" i="0" dirty="0">
                <a:solidFill>
                  <a:srgbClr val="333333"/>
                </a:solidFill>
                <a:effectLst/>
                <a:latin typeface="微软雅黑" panose="020B0503020204020204" pitchFamily="34" charset="-122"/>
                <a:ea typeface="微软雅黑" panose="020B0503020204020204" pitchFamily="34" charset="-122"/>
              </a:rPr>
              <a:t>2015</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7</a:t>
            </a:r>
            <a:r>
              <a:rPr lang="zh-CN" altLang="en-US" b="0" i="0" dirty="0">
                <a:solidFill>
                  <a:srgbClr val="333333"/>
                </a:solidFill>
                <a:effectLst/>
                <a:latin typeface="微软雅黑" panose="020B0503020204020204" pitchFamily="34" charset="-122"/>
                <a:ea typeface="微软雅黑" panose="020B0503020204020204" pitchFamily="34" charset="-122"/>
              </a:rPr>
              <a:t>月</a:t>
            </a:r>
            <a:r>
              <a:rPr lang="en-US" altLang="zh-CN" b="0" i="0" dirty="0">
                <a:solidFill>
                  <a:srgbClr val="333333"/>
                </a:solidFill>
                <a:effectLst/>
                <a:latin typeface="微软雅黑" panose="020B0503020204020204" pitchFamily="34" charset="-122"/>
                <a:ea typeface="微软雅黑" panose="020B0503020204020204" pitchFamily="34" charset="-122"/>
              </a:rPr>
              <a:t>—2017</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8</a:t>
            </a:r>
            <a:r>
              <a:rPr lang="zh-CN" altLang="en-US" b="0" i="0" dirty="0">
                <a:solidFill>
                  <a:srgbClr val="333333"/>
                </a:solidFill>
                <a:effectLst/>
                <a:latin typeface="微软雅黑" panose="020B0503020204020204" pitchFamily="34" charset="-122"/>
                <a:ea typeface="微软雅黑" panose="020B0503020204020204" pitchFamily="34" charset="-122"/>
              </a:rPr>
              <a:t>月曾担任国际人工智能联合会议主席</a:t>
            </a:r>
            <a:r>
              <a:rPr lang="zh-CN" altLang="en-US" b="0" i="0" baseline="30000" dirty="0">
                <a:solidFill>
                  <a:srgbClr val="3366CC"/>
                </a:solidFill>
                <a:effectLst/>
                <a:latin typeface="微软雅黑" panose="020B0503020204020204" pitchFamily="34" charset="-122"/>
                <a:ea typeface="微软雅黑" panose="020B0503020204020204" pitchFamily="34" charset="-122"/>
              </a:rPr>
              <a:t> </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zh-CN" altLang="en-US" b="1" i="0" dirty="0">
                <a:solidFill>
                  <a:srgbClr val="333333"/>
                </a:solidFill>
                <a:effectLst/>
                <a:latin typeface="微软雅黑" panose="020B0503020204020204" pitchFamily="34" charset="-122"/>
                <a:ea typeface="微软雅黑" panose="020B0503020204020204" pitchFamily="34" charset="-122"/>
              </a:rPr>
              <a:t>多智能体系统教父</a:t>
            </a:r>
            <a:r>
              <a:rPr lang="zh-CN" altLang="en-US" b="0" i="0" dirty="0">
                <a:solidFill>
                  <a:srgbClr val="333333"/>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6736" y="2955427"/>
            <a:ext cx="5976664"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主要荣誉</a:t>
            </a:r>
            <a:r>
              <a:rPr lang="zh-CN" altLang="en-US" dirty="0"/>
              <a:t>：</a:t>
            </a:r>
            <a:endParaRPr lang="en-US" altLang="zh-CN" dirty="0"/>
          </a:p>
          <a:p>
            <a:endParaRPr lang="zh-CN" altLang="en-US" dirty="0"/>
          </a:p>
        </p:txBody>
      </p:sp>
      <p:sp>
        <p:nvSpPr>
          <p:cNvPr id="18" name="文本框 17"/>
          <p:cNvSpPr txBox="1"/>
          <p:nvPr/>
        </p:nvSpPr>
        <p:spPr>
          <a:xfrm>
            <a:off x="156736" y="3364514"/>
            <a:ext cx="8830528" cy="923330"/>
          </a:xfrm>
          <a:prstGeom prst="rect">
            <a:avLst/>
          </a:prstGeom>
          <a:noFill/>
        </p:spPr>
        <p:txBody>
          <a:bodyPr wrap="square">
            <a:spAutoFit/>
          </a:bodyPr>
          <a:lstStyle/>
          <a:p>
            <a:endParaRPr lang="en-US" altLang="zh-CN" b="0" i="0" dirty="0">
              <a:solidFill>
                <a:srgbClr val="222222"/>
              </a:solidFill>
              <a:effectLst/>
              <a:latin typeface="Arial" panose="020B0604020202020204" pitchFamily="34" charset="0"/>
            </a:endParaRPr>
          </a:p>
          <a:p>
            <a:endParaRPr lang="en-US" altLang="zh-CN" b="0" i="0" dirty="0">
              <a:solidFill>
                <a:srgbClr val="222222"/>
              </a:solidFill>
              <a:effectLst/>
              <a:latin typeface="Arial" panose="020B0604020202020204" pitchFamily="34" charset="0"/>
            </a:endParaRPr>
          </a:p>
          <a:p>
            <a:endParaRPr lang="zh-CN" altLang="en-US" dirty="0"/>
          </a:p>
        </p:txBody>
      </p:sp>
      <p:pic>
        <p:nvPicPr>
          <p:cNvPr id="3" name="图片 2"/>
          <p:cNvPicPr>
            <a:picLocks noChangeAspect="1"/>
          </p:cNvPicPr>
          <p:nvPr/>
        </p:nvPicPr>
        <p:blipFill>
          <a:blip r:embed="rId3"/>
          <a:stretch>
            <a:fillRect/>
          </a:stretch>
        </p:blipFill>
        <p:spPr>
          <a:xfrm>
            <a:off x="12573" y="664559"/>
            <a:ext cx="2665283" cy="2116369"/>
          </a:xfrm>
          <a:prstGeom prst="rect">
            <a:avLst/>
          </a:prstGeom>
        </p:spPr>
      </p:pic>
      <p:sp>
        <p:nvSpPr>
          <p:cNvPr id="4" name="文本框 3"/>
          <p:cNvSpPr txBox="1"/>
          <p:nvPr/>
        </p:nvSpPr>
        <p:spPr>
          <a:xfrm>
            <a:off x="156736" y="3364514"/>
            <a:ext cx="8830528" cy="33673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2006 ACM/SIGART</a:t>
            </a:r>
            <a:r>
              <a:rPr lang="zh-CN" altLang="en-US" dirty="0">
                <a:latin typeface="微软雅黑" panose="020B0503020204020204" pitchFamily="34" charset="-122"/>
                <a:ea typeface="微软雅黑" panose="020B0503020204020204" pitchFamily="34" charset="-122"/>
              </a:rPr>
              <a:t>自治代理研究奖（由于对于自治</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和多</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系统的研究的显著贡献）。</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2007 </a:t>
            </a:r>
            <a:r>
              <a:rPr lang="zh-CN" altLang="en-US" dirty="0">
                <a:latin typeface="微软雅黑" panose="020B0503020204020204" pitchFamily="34" charset="-122"/>
                <a:ea typeface="微软雅黑" panose="020B0503020204020204" pitchFamily="34" charset="-122"/>
              </a:rPr>
              <a:t>欧洲人工智能协会（</a:t>
            </a:r>
            <a:r>
              <a:rPr lang="en-US" altLang="zh-CN" dirty="0">
                <a:latin typeface="微软雅黑" panose="020B0503020204020204" pitchFamily="34" charset="-122"/>
                <a:ea typeface="微软雅黑" panose="020B0503020204020204" pitchFamily="34" charset="-122"/>
              </a:rPr>
              <a:t>ECCAI</a:t>
            </a:r>
            <a:r>
              <a:rPr lang="zh-CN" altLang="en-US" dirty="0">
                <a:latin typeface="微软雅黑" panose="020B0503020204020204" pitchFamily="34" charset="-122"/>
                <a:ea typeface="微软雅黑" panose="020B0503020204020204" pitchFamily="34" charset="-122"/>
              </a:rPr>
              <a:t>）会士。</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2008 </a:t>
            </a:r>
            <a:r>
              <a:rPr lang="zh-CN" altLang="en-US" dirty="0">
                <a:latin typeface="微软雅黑" panose="020B0503020204020204" pitchFamily="34" charset="-122"/>
                <a:ea typeface="微软雅黑" panose="020B0503020204020204" pitchFamily="34" charset="-122"/>
              </a:rPr>
              <a:t>美国人工智能协会（</a:t>
            </a:r>
            <a:r>
              <a:rPr lang="en-US" altLang="zh-CN" dirty="0">
                <a:latin typeface="微软雅黑" panose="020B0503020204020204" pitchFamily="34" charset="-122"/>
                <a:ea typeface="微软雅黑" panose="020B0503020204020204" pitchFamily="34" charset="-122"/>
              </a:rPr>
              <a:t>AAAI</a:t>
            </a:r>
            <a:r>
              <a:rPr lang="zh-CN" altLang="en-US" dirty="0">
                <a:latin typeface="微软雅黑" panose="020B0503020204020204" pitchFamily="34" charset="-122"/>
                <a:ea typeface="微软雅黑" panose="020B0503020204020204" pitchFamily="34" charset="-122"/>
              </a:rPr>
              <a:t>）会士</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2009 </a:t>
            </a:r>
            <a:r>
              <a:rPr lang="zh-CN" altLang="en-US" dirty="0">
                <a:latin typeface="微软雅黑" panose="020B0503020204020204" pitchFamily="34" charset="-122"/>
                <a:ea typeface="微软雅黑" panose="020B0503020204020204" pitchFamily="34" charset="-122"/>
              </a:rPr>
              <a:t>英国人工智能与行为模拟研究学会（</a:t>
            </a:r>
            <a:r>
              <a:rPr lang="en-US" altLang="zh-CN" dirty="0">
                <a:latin typeface="微软雅黑" panose="020B0503020204020204" pitchFamily="34" charset="-122"/>
                <a:ea typeface="微软雅黑" panose="020B0503020204020204" pitchFamily="34" charset="-122"/>
              </a:rPr>
              <a:t>SSSAISB</a:t>
            </a:r>
            <a:r>
              <a:rPr lang="zh-CN" altLang="en-US" dirty="0">
                <a:latin typeface="微软雅黑" panose="020B0503020204020204" pitchFamily="34" charset="-122"/>
                <a:ea typeface="微软雅黑" panose="020B0503020204020204" pitchFamily="34" charset="-122"/>
              </a:rPr>
              <a:t>）会士</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2015</a:t>
            </a:r>
            <a:r>
              <a:rPr lang="zh-CN" altLang="en-US" dirty="0">
                <a:latin typeface="微软雅黑" panose="020B0503020204020204" pitchFamily="34" charset="-122"/>
                <a:ea typeface="微软雅黑" panose="020B0503020204020204" pitchFamily="34" charset="-122"/>
              </a:rPr>
              <a:t>年因为对多智能体系统的杰出贡献被选为</a:t>
            </a:r>
            <a:r>
              <a:rPr lang="en-US" altLang="zh-CN"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会士</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2020 </a:t>
            </a:r>
            <a:r>
              <a:rPr lang="en-US" altLang="zh-CN" b="0" i="0" u="sng" dirty="0">
                <a:solidFill>
                  <a:srgbClr val="0645AD"/>
                </a:solidFill>
                <a:effectLst/>
                <a:latin typeface="微软雅黑" panose="020B0503020204020204" pitchFamily="34" charset="-122"/>
                <a:ea typeface="微软雅黑" panose="020B0503020204020204" pitchFamily="34" charset="-122"/>
                <a:hlinkClick r:id="rId4"/>
              </a:rPr>
              <a:t>BCS Lovelace Medal</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2021AAAI/EAAAI</a:t>
            </a:r>
            <a:r>
              <a:rPr lang="zh-CN" altLang="en-US" dirty="0">
                <a:latin typeface="微软雅黑" panose="020B0503020204020204" pitchFamily="34" charset="-122"/>
                <a:ea typeface="微软雅黑" panose="020B0503020204020204" pitchFamily="34" charset="-122"/>
              </a:rPr>
              <a:t>杰出教育工作者</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sp>
        <p:nvSpPr>
          <p:cNvPr id="18" name="文本框 17"/>
          <p:cNvSpPr txBox="1"/>
          <p:nvPr/>
        </p:nvSpPr>
        <p:spPr>
          <a:xfrm>
            <a:off x="156736" y="3364514"/>
            <a:ext cx="8830528" cy="923330"/>
          </a:xfrm>
          <a:prstGeom prst="rect">
            <a:avLst/>
          </a:prstGeom>
          <a:noFill/>
        </p:spPr>
        <p:txBody>
          <a:bodyPr wrap="square">
            <a:spAutoFit/>
          </a:bodyPr>
          <a:lstStyle/>
          <a:p>
            <a:endParaRPr lang="en-US" altLang="zh-CN" b="0" i="0" dirty="0">
              <a:solidFill>
                <a:srgbClr val="222222"/>
              </a:solidFill>
              <a:effectLst/>
              <a:latin typeface="Arial" panose="020B0604020202020204" pitchFamily="34" charset="0"/>
            </a:endParaRPr>
          </a:p>
          <a:p>
            <a:endParaRPr lang="en-US" altLang="zh-CN" b="0" i="0" dirty="0">
              <a:solidFill>
                <a:srgbClr val="222222"/>
              </a:solidFill>
              <a:effectLst/>
              <a:latin typeface="Arial" panose="020B0604020202020204" pitchFamily="34" charset="0"/>
            </a:endParaRPr>
          </a:p>
          <a:p>
            <a:endParaRPr lang="zh-CN" altLang="en-US" dirty="0"/>
          </a:p>
        </p:txBody>
      </p:sp>
      <p:pic>
        <p:nvPicPr>
          <p:cNvPr id="3" name="图片 2"/>
          <p:cNvPicPr>
            <a:picLocks noChangeAspect="1"/>
          </p:cNvPicPr>
          <p:nvPr/>
        </p:nvPicPr>
        <p:blipFill>
          <a:blip r:embed="rId3"/>
          <a:stretch>
            <a:fillRect/>
          </a:stretch>
        </p:blipFill>
        <p:spPr>
          <a:xfrm>
            <a:off x="12573" y="664559"/>
            <a:ext cx="2665283" cy="2116369"/>
          </a:xfrm>
          <a:prstGeom prst="rect">
            <a:avLst/>
          </a:prstGeom>
        </p:spPr>
      </p:pic>
      <p:pic>
        <p:nvPicPr>
          <p:cNvPr id="5" name="图片 4"/>
          <p:cNvPicPr>
            <a:picLocks noChangeAspect="1"/>
          </p:cNvPicPr>
          <p:nvPr/>
        </p:nvPicPr>
        <p:blipFill>
          <a:blip r:embed="rId4"/>
          <a:stretch>
            <a:fillRect/>
          </a:stretch>
        </p:blipFill>
        <p:spPr>
          <a:xfrm>
            <a:off x="2677857" y="2745699"/>
            <a:ext cx="6466144" cy="4112301"/>
          </a:xfrm>
          <a:prstGeom prst="rect">
            <a:avLst/>
          </a:prstGeom>
        </p:spPr>
      </p:pic>
      <p:sp>
        <p:nvSpPr>
          <p:cNvPr id="12" name="文本框 11"/>
          <p:cNvSpPr txBox="1"/>
          <p:nvPr/>
        </p:nvSpPr>
        <p:spPr>
          <a:xfrm>
            <a:off x="2958601" y="1292511"/>
            <a:ext cx="5904656" cy="646331"/>
          </a:xfrm>
          <a:prstGeom prst="rect">
            <a:avLst/>
          </a:prstGeom>
          <a:noFill/>
        </p:spPr>
        <p:txBody>
          <a:bodyPr wrap="square">
            <a:spAutoFit/>
          </a:bodyPr>
          <a:lstStyle/>
          <a:p>
            <a:r>
              <a:rPr lang="zh-CN" altLang="en-US" b="0" i="0" dirty="0">
                <a:solidFill>
                  <a:srgbClr val="333333"/>
                </a:solidFill>
                <a:effectLst/>
                <a:latin typeface="Arial" panose="020B0604020202020204" pitchFamily="34" charset="0"/>
              </a:rPr>
              <a:t> </a:t>
            </a:r>
            <a:r>
              <a:rPr lang="zh-CN" altLang="en-US" sz="1800" b="0" i="0" dirty="0">
                <a:solidFill>
                  <a:srgbClr val="333333"/>
                </a:solidFill>
                <a:effectLst/>
                <a:latin typeface="微软雅黑" panose="020B0503020204020204" pitchFamily="34" charset="-122"/>
                <a:ea typeface="微软雅黑" panose="020B0503020204020204" pitchFamily="34" charset="-122"/>
              </a:rPr>
              <a:t>谷歌学术总被引次数</a:t>
            </a:r>
            <a:r>
              <a:rPr lang="en-US" altLang="zh-CN" b="1" dirty="0">
                <a:solidFill>
                  <a:srgbClr val="333333"/>
                </a:solidFill>
                <a:latin typeface="微软雅黑" panose="020B0503020204020204" pitchFamily="34" charset="-122"/>
                <a:ea typeface="微软雅黑" panose="020B0503020204020204" pitchFamily="34" charset="-122"/>
              </a:rPr>
              <a:t>77695</a:t>
            </a:r>
            <a:r>
              <a:rPr lang="zh-CN" altLang="en-US" sz="1800" b="0" i="0" dirty="0">
                <a:solidFill>
                  <a:srgbClr val="333333"/>
                </a:solidFill>
                <a:effectLst/>
                <a:latin typeface="微软雅黑" panose="020B0503020204020204" pitchFamily="34" charset="-122"/>
                <a:ea typeface="微软雅黑" panose="020B0503020204020204" pitchFamily="34" charset="-122"/>
              </a:rPr>
              <a:t>，</a:t>
            </a:r>
            <a:r>
              <a:rPr lang="en-US" altLang="zh-CN" sz="1800" b="0" i="0" dirty="0">
                <a:solidFill>
                  <a:srgbClr val="333333"/>
                </a:solidFill>
                <a:effectLst/>
                <a:latin typeface="微软雅黑" panose="020B0503020204020204" pitchFamily="34" charset="-122"/>
                <a:ea typeface="微软雅黑" panose="020B0503020204020204" pitchFamily="34" charset="-122"/>
              </a:rPr>
              <a:t>2016</a:t>
            </a:r>
            <a:r>
              <a:rPr lang="zh-CN" altLang="en-US" sz="1800" b="0" i="0" dirty="0">
                <a:solidFill>
                  <a:srgbClr val="333333"/>
                </a:solidFill>
                <a:effectLst/>
                <a:latin typeface="微软雅黑" panose="020B0503020204020204" pitchFamily="34" charset="-122"/>
                <a:ea typeface="微软雅黑" panose="020B0503020204020204" pitchFamily="34" charset="-122"/>
              </a:rPr>
              <a:t>年至今总被引次数</a:t>
            </a:r>
            <a:r>
              <a:rPr lang="en-US" altLang="zh-CN" sz="1800" b="1" i="0" dirty="0">
                <a:solidFill>
                  <a:srgbClr val="333333"/>
                </a:solidFill>
                <a:effectLst/>
                <a:latin typeface="微软雅黑" panose="020B0503020204020204" pitchFamily="34" charset="-122"/>
                <a:ea typeface="微软雅黑" panose="020B0503020204020204" pitchFamily="34" charset="-122"/>
              </a:rPr>
              <a:t>16469</a:t>
            </a:r>
            <a:r>
              <a:rPr lang="zh-CN" altLang="en-US" sz="1800" b="1" i="0" dirty="0">
                <a:solidFill>
                  <a:srgbClr val="333333"/>
                </a:solidFill>
                <a:effectLst/>
                <a:latin typeface="微软雅黑" panose="020B0503020204020204" pitchFamily="34" charset="-122"/>
                <a:ea typeface="微软雅黑" panose="020B0503020204020204" pitchFamily="34" charset="-122"/>
              </a:rPr>
              <a:t>。</a:t>
            </a:r>
            <a:endParaRPr lang="zh-CN" altLang="en-US" dirty="0"/>
          </a:p>
        </p:txBody>
      </p:sp>
      <p:sp>
        <p:nvSpPr>
          <p:cNvPr id="2" name="文本框 1"/>
          <p:cNvSpPr txBox="1"/>
          <p:nvPr/>
        </p:nvSpPr>
        <p:spPr>
          <a:xfrm>
            <a:off x="156736" y="3068960"/>
            <a:ext cx="2364384" cy="1751570"/>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研究方法：</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多智能体系统</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逻辑、计算复杂性</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博弈论</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sp>
        <p:nvSpPr>
          <p:cNvPr id="9" name="文本框 8"/>
          <p:cNvSpPr txBox="1"/>
          <p:nvPr/>
        </p:nvSpPr>
        <p:spPr>
          <a:xfrm>
            <a:off x="1930480" y="976931"/>
            <a:ext cx="7056784" cy="1477328"/>
          </a:xfrm>
          <a:prstGeom prst="rect">
            <a:avLst/>
          </a:prstGeom>
          <a:noFill/>
        </p:spPr>
        <p:txBody>
          <a:bodyPr wrap="square" rtlCol="0">
            <a:spAutoFit/>
          </a:bodyPr>
          <a:lstStyle/>
          <a:p>
            <a:r>
              <a:rPr lang="en-US" altLang="zh-CN" b="1" i="0" dirty="0">
                <a:solidFill>
                  <a:srgbClr val="000000"/>
                </a:solidFill>
                <a:effectLst/>
                <a:latin typeface="微软雅黑" panose="020B0503020204020204" pitchFamily="34" charset="-122"/>
                <a:ea typeface="微软雅黑" panose="020B0503020204020204" pitchFamily="34" charset="-122"/>
              </a:rPr>
              <a:t>      Richard M. Murray</a:t>
            </a:r>
            <a:r>
              <a:rPr lang="zh-CN" altLang="en-US" b="1" i="0" dirty="0">
                <a:solidFill>
                  <a:srgbClr val="000000"/>
                </a:solidFill>
                <a:effectLst/>
                <a:latin typeface="Arial" panose="020B0604020202020204" pitchFamily="34" charset="0"/>
              </a:rPr>
              <a:t>，</a:t>
            </a:r>
            <a:r>
              <a:rPr lang="zh-CN" altLang="en-US" i="0" dirty="0">
                <a:solidFill>
                  <a:srgbClr val="000000"/>
                </a:solidFill>
                <a:effectLst/>
                <a:latin typeface="微软雅黑" panose="020B0503020204020204" pitchFamily="34" charset="-122"/>
                <a:ea typeface="微软雅黑" panose="020B0503020204020204" pitchFamily="34" charset="-122"/>
              </a:rPr>
              <a:t>加州理工大学控制与动力系统和生物工程教授，研究重点是反馈和控制在网络系统</a:t>
            </a:r>
            <a:r>
              <a:rPr lang="zh-CN" altLang="en-US" dirty="0">
                <a:solidFill>
                  <a:srgbClr val="000000"/>
                </a:solidFill>
                <a:latin typeface="微软雅黑" panose="020B0503020204020204" pitchFamily="34" charset="-122"/>
                <a:ea typeface="微软雅黑" panose="020B0503020204020204" pitchFamily="34" charset="-122"/>
              </a:rPr>
              <a:t>、生物分子反馈系统、控制系统和网络控制系统中的应用。高被引论文</a:t>
            </a:r>
            <a:r>
              <a:rPr lang="en-US" altLang="zh-CN" dirty="0">
                <a:solidFill>
                  <a:srgbClr val="000000"/>
                </a:solidFill>
                <a:latin typeface="微软雅黑" panose="020B0503020204020204" pitchFamily="34" charset="-122"/>
                <a:ea typeface="微软雅黑" panose="020B0503020204020204" pitchFamily="34" charset="-122"/>
              </a:rPr>
              <a:t>29</a:t>
            </a:r>
            <a:r>
              <a:rPr lang="zh-CN" altLang="en-US" dirty="0">
                <a:solidFill>
                  <a:srgbClr val="000000"/>
                </a:solidFill>
                <a:latin typeface="微软雅黑" panose="020B0503020204020204" pitchFamily="34" charset="-122"/>
                <a:ea typeface="微软雅黑" panose="020B0503020204020204" pitchFamily="34" charset="-122"/>
              </a:rPr>
              <a:t>篇，热点论文</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篇。</a:t>
            </a:r>
            <a:endParaRPr lang="en-US" altLang="zh-CN" dirty="0">
              <a:solidFill>
                <a:srgbClr val="00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2013</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Murray</a:t>
            </a:r>
            <a:r>
              <a:rPr lang="zh-CN" altLang="en-US" dirty="0">
                <a:latin typeface="微软雅黑" panose="020B0503020204020204" pitchFamily="34" charset="-122"/>
                <a:ea typeface="微软雅黑" panose="020B0503020204020204" pitchFamily="34" charset="-122"/>
              </a:rPr>
              <a:t>因在控制理论和网络化控制系统应用于航空航天工程、机器人和自主方面的贡献而当选为美国国家工程院院士。</a:t>
            </a:r>
          </a:p>
        </p:txBody>
      </p:sp>
      <p:sp>
        <p:nvSpPr>
          <p:cNvPr id="14" name="文本框 13"/>
          <p:cNvSpPr txBox="1"/>
          <p:nvPr/>
        </p:nvSpPr>
        <p:spPr>
          <a:xfrm>
            <a:off x="156736" y="2955427"/>
            <a:ext cx="5976664"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主要代表性论著如下</a:t>
            </a:r>
            <a:r>
              <a:rPr lang="zh-CN" altLang="en-US" dirty="0"/>
              <a:t>：</a:t>
            </a:r>
            <a:endParaRPr lang="en-US" altLang="zh-CN" dirty="0"/>
          </a:p>
          <a:p>
            <a:endParaRPr lang="zh-CN" altLang="en-US" dirty="0"/>
          </a:p>
        </p:txBody>
      </p:sp>
      <p:pic>
        <p:nvPicPr>
          <p:cNvPr id="16" name="图片 15"/>
          <p:cNvPicPr>
            <a:picLocks noChangeAspect="1"/>
          </p:cNvPicPr>
          <p:nvPr/>
        </p:nvPicPr>
        <p:blipFill>
          <a:blip r:embed="rId3"/>
          <a:stretch>
            <a:fillRect/>
          </a:stretch>
        </p:blipFill>
        <p:spPr>
          <a:xfrm>
            <a:off x="1" y="658349"/>
            <a:ext cx="1644804" cy="2050571"/>
          </a:xfrm>
          <a:prstGeom prst="rect">
            <a:avLst/>
          </a:prstGeom>
        </p:spPr>
      </p:pic>
      <p:sp>
        <p:nvSpPr>
          <p:cNvPr id="18" name="文本框 17"/>
          <p:cNvSpPr txBox="1"/>
          <p:nvPr/>
        </p:nvSpPr>
        <p:spPr>
          <a:xfrm>
            <a:off x="156736" y="3364514"/>
            <a:ext cx="8830528" cy="2308324"/>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[1]</a:t>
            </a:r>
            <a:r>
              <a:rPr lang="en-US" altLang="zh-CN" b="0" i="0" dirty="0" err="1">
                <a:solidFill>
                  <a:srgbClr val="222222"/>
                </a:solidFill>
                <a:effectLst/>
                <a:latin typeface="Times New Roman" panose="02020603050405020304" pitchFamily="18" charset="0"/>
                <a:cs typeface="Times New Roman" panose="02020603050405020304" pitchFamily="18" charset="0"/>
              </a:rPr>
              <a:t>Olfati</a:t>
            </a:r>
            <a:r>
              <a:rPr lang="en-US" altLang="zh-CN" b="0" i="0" dirty="0">
                <a:solidFill>
                  <a:srgbClr val="222222"/>
                </a:solidFill>
                <a:effectLst/>
                <a:latin typeface="Times New Roman" panose="02020603050405020304" pitchFamily="18" charset="0"/>
                <a:cs typeface="Times New Roman" panose="02020603050405020304" pitchFamily="18" charset="0"/>
              </a:rPr>
              <a:t>-Saber R, Murray R M. Consensus problems in networks of agents with switching topology and time-delays[J]. IEEE Transactions on automatic control, 2004, 49(9): 1520-1533.</a:t>
            </a:r>
            <a:r>
              <a:rPr lang="zh-CN" altLang="en-US" b="0" i="0" dirty="0">
                <a:solidFill>
                  <a:srgbClr val="222222"/>
                </a:solidFill>
                <a:effectLst/>
                <a:latin typeface="Times New Roman" panose="02020603050405020304" pitchFamily="18" charset="0"/>
                <a:cs typeface="Times New Roman" panose="02020603050405020304" pitchFamily="18" charset="0"/>
              </a:rPr>
              <a:t>被引频次</a:t>
            </a:r>
            <a:r>
              <a:rPr lang="en-US" altLang="zh-CN" b="0" i="0" dirty="0">
                <a:solidFill>
                  <a:srgbClr val="222222"/>
                </a:solidFill>
                <a:effectLst/>
                <a:latin typeface="Times New Roman" panose="02020603050405020304" pitchFamily="18" charset="0"/>
                <a:cs typeface="Times New Roman" panose="02020603050405020304" pitchFamily="18" charset="0"/>
              </a:rPr>
              <a:t>8301</a:t>
            </a:r>
          </a:p>
          <a:p>
            <a:r>
              <a:rPr lang="en-US" altLang="zh-CN" b="0" i="0" dirty="0">
                <a:solidFill>
                  <a:srgbClr val="222222"/>
                </a:solidFill>
                <a:effectLst/>
                <a:latin typeface="Times New Roman" panose="02020603050405020304" pitchFamily="18" charset="0"/>
                <a:cs typeface="Times New Roman" panose="02020603050405020304" pitchFamily="18" charset="0"/>
              </a:rPr>
              <a:t>[2]</a:t>
            </a:r>
            <a:r>
              <a:rPr lang="en-US" altLang="zh-CN" b="0" i="0" dirty="0" err="1">
                <a:solidFill>
                  <a:srgbClr val="222222"/>
                </a:solidFill>
                <a:effectLst/>
                <a:latin typeface="Times New Roman" panose="02020603050405020304" pitchFamily="18" charset="0"/>
                <a:cs typeface="Times New Roman" panose="02020603050405020304" pitchFamily="18" charset="0"/>
              </a:rPr>
              <a:t>Olfati</a:t>
            </a:r>
            <a:r>
              <a:rPr lang="en-US" altLang="zh-CN" b="0" i="0" dirty="0">
                <a:solidFill>
                  <a:srgbClr val="222222"/>
                </a:solidFill>
                <a:effectLst/>
                <a:latin typeface="Times New Roman" panose="02020603050405020304" pitchFamily="18" charset="0"/>
                <a:cs typeface="Times New Roman" panose="02020603050405020304" pitchFamily="18" charset="0"/>
              </a:rPr>
              <a:t>-Saber R, Fax J A, Murray R M. Consensus and cooperation in networked multi-agent systems[J]. Proceedings of the IEEE, 2007, 95(1): 215-233.</a:t>
            </a:r>
            <a:r>
              <a:rPr lang="zh-CN" altLang="en-US" b="0" i="0" dirty="0">
                <a:solidFill>
                  <a:srgbClr val="222222"/>
                </a:solidFill>
                <a:effectLst/>
                <a:latin typeface="Times New Roman" panose="02020603050405020304" pitchFamily="18" charset="0"/>
                <a:cs typeface="Times New Roman" panose="02020603050405020304" pitchFamily="18" charset="0"/>
              </a:rPr>
              <a:t>被引频次</a:t>
            </a:r>
            <a:r>
              <a:rPr lang="en-US" altLang="zh-CN" b="0" i="0" dirty="0">
                <a:solidFill>
                  <a:srgbClr val="222222"/>
                </a:solidFill>
                <a:effectLst/>
                <a:latin typeface="Times New Roman" panose="02020603050405020304" pitchFamily="18" charset="0"/>
                <a:cs typeface="Times New Roman" panose="02020603050405020304" pitchFamily="18" charset="0"/>
              </a:rPr>
              <a:t>6400</a:t>
            </a:r>
            <a:r>
              <a:rPr lang="zh-CN" altLang="en-US" b="0" i="0" dirty="0">
                <a:solidFill>
                  <a:srgbClr val="222222"/>
                </a:solidFill>
                <a:effectLst/>
                <a:latin typeface="Times New Roman" panose="02020603050405020304" pitchFamily="18" charset="0"/>
                <a:cs typeface="Times New Roman" panose="02020603050405020304" pitchFamily="18" charset="0"/>
              </a:rPr>
              <a:t>次</a:t>
            </a:r>
            <a:endParaRPr lang="en-US" altLang="zh-CN" b="0" i="0" dirty="0">
              <a:solidFill>
                <a:srgbClr val="222222"/>
              </a:solidFill>
              <a:effectLst/>
              <a:latin typeface="Times New Roman" panose="02020603050405020304" pitchFamily="18" charset="0"/>
              <a:cs typeface="Times New Roman" panose="02020603050405020304" pitchFamily="18" charset="0"/>
            </a:endParaRPr>
          </a:p>
          <a:p>
            <a:endParaRPr lang="en-US" altLang="zh-CN" b="0" i="0" dirty="0">
              <a:solidFill>
                <a:srgbClr val="222222"/>
              </a:solidFill>
              <a:effectLst/>
              <a:latin typeface="Arial" panose="020B0604020202020204" pitchFamily="34" charset="0"/>
            </a:endParaRPr>
          </a:p>
          <a:p>
            <a:endParaRPr lang="en-US" altLang="zh-CN" b="0" i="0" dirty="0">
              <a:solidFill>
                <a:srgbClr val="222222"/>
              </a:solidFill>
              <a:effectLst/>
              <a:latin typeface="Arial" panose="020B0604020202020204" pitchFamily="34" charset="0"/>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智能体的基本属性是什么？举例说明</a:t>
            </a:r>
          </a:p>
        </p:txBody>
      </p:sp>
      <p:cxnSp>
        <p:nvCxnSpPr>
          <p:cNvPr id="4" name="Straight Connector 25"/>
          <p:cNvCxnSpPr/>
          <p:nvPr/>
        </p:nvCxnSpPr>
        <p:spPr>
          <a:xfrm>
            <a:off x="395536"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5" name="Straight Connector 36"/>
          <p:cNvCxnSpPr/>
          <p:nvPr/>
        </p:nvCxnSpPr>
        <p:spPr>
          <a:xfrm>
            <a:off x="3380330" y="5190142"/>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6" name="Straight Connector 46"/>
          <p:cNvCxnSpPr/>
          <p:nvPr/>
        </p:nvCxnSpPr>
        <p:spPr>
          <a:xfrm>
            <a:off x="6372200" y="5192499"/>
            <a:ext cx="2383340" cy="0"/>
          </a:xfrm>
          <a:prstGeom prst="line">
            <a:avLst/>
          </a:prstGeom>
          <a:ln w="19050">
            <a:solidFill>
              <a:schemeClr val="bg1"/>
            </a:solidFill>
            <a:prstDash val="sysDash"/>
          </a:ln>
        </p:spPr>
        <p:style>
          <a:lnRef idx="1">
            <a:schemeClr val="dk1"/>
          </a:lnRef>
          <a:fillRef idx="0">
            <a:schemeClr val="dk1"/>
          </a:fillRef>
          <a:effectRef idx="0">
            <a:schemeClr val="dk1"/>
          </a:effectRef>
          <a:fontRef idx="minor">
            <a:schemeClr val="tx1"/>
          </a:fontRef>
        </p:style>
      </p:cxnSp>
      <p:pic>
        <p:nvPicPr>
          <p:cNvPr id="7" name="图片 6"/>
          <p:cNvPicPr>
            <a:picLocks noChangeAspect="1"/>
          </p:cNvPicPr>
          <p:nvPr/>
        </p:nvPicPr>
        <p:blipFill>
          <a:blip r:embed="rId2"/>
          <a:stretch>
            <a:fillRect/>
          </a:stretch>
        </p:blipFill>
        <p:spPr>
          <a:xfrm>
            <a:off x="264024" y="2453838"/>
            <a:ext cx="2579321" cy="2362155"/>
          </a:xfrm>
          <a:prstGeom prst="rect">
            <a:avLst/>
          </a:prstGeom>
        </p:spPr>
      </p:pic>
      <p:pic>
        <p:nvPicPr>
          <p:cNvPr id="8" name="图片 7"/>
          <p:cNvPicPr>
            <a:picLocks noChangeAspect="1"/>
          </p:cNvPicPr>
          <p:nvPr/>
        </p:nvPicPr>
        <p:blipFill>
          <a:blip r:embed="rId3"/>
          <a:stretch>
            <a:fillRect/>
          </a:stretch>
        </p:blipFill>
        <p:spPr>
          <a:xfrm>
            <a:off x="3240480" y="2440189"/>
            <a:ext cx="2627200" cy="235675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704" y="2420888"/>
            <a:ext cx="2343797" cy="2349575"/>
          </a:xfrm>
          <a:prstGeom prst="rect">
            <a:avLst/>
          </a:prstGeom>
        </p:spPr>
      </p:pic>
    </p:spTree>
    <p:extLst>
      <p:ext uri="{BB962C8B-B14F-4D97-AF65-F5344CB8AC3E}">
        <p14:creationId xmlns:p14="http://schemas.microsoft.com/office/powerpoint/2010/main" val="4130970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pic>
        <p:nvPicPr>
          <p:cNvPr id="16" name="图片 15"/>
          <p:cNvPicPr>
            <a:picLocks noChangeAspect="1"/>
          </p:cNvPicPr>
          <p:nvPr/>
        </p:nvPicPr>
        <p:blipFill>
          <a:blip r:embed="rId3"/>
          <a:stretch>
            <a:fillRect/>
          </a:stretch>
        </p:blipFill>
        <p:spPr>
          <a:xfrm>
            <a:off x="-7513" y="653765"/>
            <a:ext cx="1771201" cy="2208149"/>
          </a:xfrm>
          <a:prstGeom prst="rect">
            <a:avLst/>
          </a:prstGeom>
        </p:spPr>
      </p:pic>
      <p:pic>
        <p:nvPicPr>
          <p:cNvPr id="3" name="图片 2"/>
          <p:cNvPicPr>
            <a:picLocks noChangeAspect="1"/>
          </p:cNvPicPr>
          <p:nvPr/>
        </p:nvPicPr>
        <p:blipFill>
          <a:blip r:embed="rId4"/>
          <a:stretch>
            <a:fillRect/>
          </a:stretch>
        </p:blipFill>
        <p:spPr>
          <a:xfrm>
            <a:off x="1763688" y="2118925"/>
            <a:ext cx="7367370" cy="4760454"/>
          </a:xfrm>
          <a:prstGeom prst="rect">
            <a:avLst/>
          </a:prstGeom>
        </p:spPr>
      </p:pic>
      <p:sp>
        <p:nvSpPr>
          <p:cNvPr id="4" name="文本框 3"/>
          <p:cNvSpPr txBox="1"/>
          <p:nvPr/>
        </p:nvSpPr>
        <p:spPr>
          <a:xfrm>
            <a:off x="2195736" y="980728"/>
            <a:ext cx="655272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谷歌学术引用</a:t>
            </a:r>
            <a:r>
              <a:rPr lang="en-US" altLang="zh-CN" sz="2000" b="1" i="0" dirty="0">
                <a:solidFill>
                  <a:srgbClr val="222222"/>
                </a:solidFill>
                <a:effectLst/>
                <a:latin typeface="微软雅黑" panose="020B0503020204020204" pitchFamily="34" charset="-122"/>
                <a:ea typeface="微软雅黑" panose="020B0503020204020204" pitchFamily="34" charset="-122"/>
              </a:rPr>
              <a:t>154207</a:t>
            </a:r>
            <a:r>
              <a:rPr lang="zh-CN" altLang="en-US" sz="2000" b="0" i="0" dirty="0">
                <a:solidFill>
                  <a:srgbClr val="222222"/>
                </a:solidFill>
                <a:effectLst/>
                <a:latin typeface="微软雅黑" panose="020B0503020204020204" pitchFamily="34" charset="-122"/>
                <a:ea typeface="微软雅黑" panose="020B0503020204020204" pitchFamily="34" charset="-122"/>
              </a:rPr>
              <a:t>次，</a:t>
            </a:r>
            <a:r>
              <a:rPr lang="en-US" altLang="zh-CN" sz="2000" b="1" i="0" dirty="0">
                <a:solidFill>
                  <a:srgbClr val="222222"/>
                </a:solidFill>
                <a:effectLst/>
                <a:latin typeface="微软雅黑" panose="020B0503020204020204" pitchFamily="34" charset="-122"/>
                <a:ea typeface="微软雅黑" panose="020B0503020204020204" pitchFamily="34" charset="-122"/>
              </a:rPr>
              <a:t>2006</a:t>
            </a:r>
            <a:r>
              <a:rPr lang="zh-CN" altLang="en-US" sz="2000" b="0" i="0" dirty="0">
                <a:solidFill>
                  <a:srgbClr val="222222"/>
                </a:solidFill>
                <a:effectLst/>
                <a:latin typeface="微软雅黑" panose="020B0503020204020204" pitchFamily="34" charset="-122"/>
                <a:ea typeface="微软雅黑" panose="020B0503020204020204" pitchFamily="34" charset="-122"/>
              </a:rPr>
              <a:t>年至今</a:t>
            </a:r>
            <a:r>
              <a:rPr lang="en-US" altLang="zh-CN" sz="2000" b="1" i="0" dirty="0">
                <a:solidFill>
                  <a:srgbClr val="222222"/>
                </a:solidFill>
                <a:effectLst/>
                <a:latin typeface="微软雅黑" panose="020B0503020204020204" pitchFamily="34" charset="-122"/>
                <a:ea typeface="微软雅黑" panose="020B0503020204020204" pitchFamily="34" charset="-122"/>
              </a:rPr>
              <a:t>55305</a:t>
            </a:r>
            <a:endParaRPr lang="zh-CN" altLang="en-US" sz="2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0" y="2947835"/>
            <a:ext cx="1763688" cy="3046095"/>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研究方向</a:t>
            </a:r>
            <a:r>
              <a:rPr lang="zh-CN" altLang="en-US" dirty="0"/>
              <a:t>：</a:t>
            </a:r>
            <a:endParaRPr lang="en-US" altLang="zh-CN" dirty="0"/>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生物分子反馈系统</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控制系统的新型架构</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网络控制系统</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pic>
        <p:nvPicPr>
          <p:cNvPr id="10" name="图片 9"/>
          <p:cNvPicPr>
            <a:picLocks noChangeAspect="1"/>
          </p:cNvPicPr>
          <p:nvPr/>
        </p:nvPicPr>
        <p:blipFill>
          <a:blip r:embed="rId3"/>
          <a:stretch>
            <a:fillRect/>
          </a:stretch>
        </p:blipFill>
        <p:spPr>
          <a:xfrm>
            <a:off x="0" y="655144"/>
            <a:ext cx="1980715" cy="2645132"/>
          </a:xfrm>
          <a:prstGeom prst="rect">
            <a:avLst/>
          </a:prstGeom>
        </p:spPr>
      </p:pic>
      <p:sp>
        <p:nvSpPr>
          <p:cNvPr id="12" name="文本框 11"/>
          <p:cNvSpPr txBox="1"/>
          <p:nvPr/>
        </p:nvSpPr>
        <p:spPr>
          <a:xfrm>
            <a:off x="2195736" y="836712"/>
            <a:ext cx="6768752" cy="923330"/>
          </a:xfrm>
          <a:prstGeom prst="rect">
            <a:avLst/>
          </a:prstGeom>
          <a:noFill/>
        </p:spPr>
        <p:txBody>
          <a:bodyPr wrap="square">
            <a:spAutoFit/>
          </a:bodyPr>
          <a:lstStyle/>
          <a:p>
            <a:r>
              <a:rPr lang="zh-CN" altLang="en-US" b="0" i="0" dirty="0">
                <a:solidFill>
                  <a:srgbClr val="414141"/>
                </a:solidFill>
                <a:effectLst/>
                <a:latin typeface="微软雅黑" panose="020B0503020204020204" pitchFamily="34" charset="-122"/>
                <a:ea typeface="微软雅黑" panose="020B0503020204020204" pitchFamily="34" charset="-122"/>
              </a:rPr>
              <a:t>   </a:t>
            </a:r>
            <a:r>
              <a:rPr lang="zh-CN" altLang="en-US" b="1" i="0" dirty="0">
                <a:solidFill>
                  <a:srgbClr val="414141"/>
                </a:solidFill>
                <a:effectLst/>
                <a:latin typeface="微软雅黑" panose="020B0503020204020204" pitchFamily="34" charset="-122"/>
                <a:ea typeface="微软雅黑" panose="020B0503020204020204" pitchFamily="34" charset="-122"/>
              </a:rPr>
              <a:t>曹明</a:t>
            </a:r>
            <a:r>
              <a:rPr lang="zh-CN" altLang="en-US" b="0" i="0" dirty="0">
                <a:solidFill>
                  <a:srgbClr val="414141"/>
                </a:solidFill>
                <a:effectLst/>
                <a:latin typeface="微软雅黑" panose="020B0503020204020204" pitchFamily="34" charset="-122"/>
                <a:ea typeface="微软雅黑" panose="020B0503020204020204" pitchFamily="34" charset="-122"/>
              </a:rPr>
              <a:t>教授，现为荷兰</a:t>
            </a:r>
            <a:r>
              <a:rPr lang="en-US" altLang="zh-CN" b="0" i="0" dirty="0">
                <a:solidFill>
                  <a:srgbClr val="414141"/>
                </a:solidFill>
                <a:effectLst/>
                <a:latin typeface="微软雅黑" panose="020B0503020204020204" pitchFamily="34" charset="-122"/>
                <a:ea typeface="微软雅黑" panose="020B0503020204020204" pitchFamily="34" charset="-122"/>
              </a:rPr>
              <a:t>University of Groningen</a:t>
            </a:r>
            <a:r>
              <a:rPr lang="zh-CN" altLang="en-US" b="0" i="0" dirty="0">
                <a:solidFill>
                  <a:srgbClr val="414141"/>
                </a:solidFill>
                <a:effectLst/>
                <a:latin typeface="微软雅黑" panose="020B0503020204020204" pitchFamily="34" charset="-122"/>
                <a:ea typeface="微软雅黑" panose="020B0503020204020204" pitchFamily="34" charset="-122"/>
              </a:rPr>
              <a:t>大学数学与自然科学学院网络化分析与控制研究方向的负责人，并与</a:t>
            </a:r>
            <a:r>
              <a:rPr lang="en-US" altLang="zh-CN" b="0" i="0" dirty="0">
                <a:solidFill>
                  <a:srgbClr val="414141"/>
                </a:solidFill>
                <a:effectLst/>
                <a:latin typeface="微软雅黑" panose="020B0503020204020204" pitchFamily="34" charset="-122"/>
                <a:ea typeface="微软雅黑" panose="020B0503020204020204" pitchFamily="34" charset="-122"/>
              </a:rPr>
              <a:t>2008</a:t>
            </a:r>
            <a:r>
              <a:rPr lang="zh-CN" altLang="en-US" b="0" i="0" dirty="0">
                <a:solidFill>
                  <a:srgbClr val="414141"/>
                </a:solidFill>
                <a:effectLst/>
                <a:latin typeface="微软雅黑" panose="020B0503020204020204" pitchFamily="34" charset="-122"/>
                <a:ea typeface="微软雅黑" panose="020B0503020204020204" pitchFamily="34" charset="-122"/>
              </a:rPr>
              <a:t>年获得终身教职。</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195736" y="2434526"/>
            <a:ext cx="6768752" cy="4031873"/>
          </a:xfrm>
          <a:prstGeom prst="rect">
            <a:avLst/>
          </a:prstGeom>
          <a:noFill/>
        </p:spPr>
        <p:txBody>
          <a:bodyPr wrap="square">
            <a:spAutoFit/>
          </a:bodyPr>
          <a:lstStyle/>
          <a:p>
            <a:r>
              <a:rPr lang="en-US" altLang="zh-CN" sz="1600" dirty="0">
                <a:solidFill>
                  <a:srgbClr val="222222"/>
                </a:solidFill>
                <a:latin typeface="Times New Roman" panose="02020603050405020304" pitchFamily="18" charset="0"/>
                <a:cs typeface="Times New Roman" panose="02020603050405020304" pitchFamily="18" charset="0"/>
              </a:rPr>
              <a:t>[1]</a:t>
            </a:r>
            <a:r>
              <a:rPr lang="en-US" altLang="zh-CN" sz="1600" b="0" i="0" dirty="0">
                <a:solidFill>
                  <a:srgbClr val="222222"/>
                </a:solidFill>
                <a:effectLst/>
                <a:latin typeface="Times New Roman" panose="02020603050405020304" pitchFamily="18" charset="0"/>
                <a:cs typeface="Times New Roman" panose="02020603050405020304" pitchFamily="18" charset="0"/>
              </a:rPr>
              <a:t>Yu W, Chen G, Cao M. Some necessary and sufficient conditions for second-order consensus in multi-agent dynamical systems[J]. </a:t>
            </a:r>
            <a:r>
              <a:rPr lang="en-US" altLang="zh-CN" sz="1600" b="0" i="0" dirty="0" err="1">
                <a:solidFill>
                  <a:srgbClr val="222222"/>
                </a:solidFill>
                <a:effectLst/>
                <a:latin typeface="Times New Roman" panose="02020603050405020304" pitchFamily="18" charset="0"/>
                <a:cs typeface="Times New Roman" panose="02020603050405020304" pitchFamily="18" charset="0"/>
              </a:rPr>
              <a:t>Automatica</a:t>
            </a:r>
            <a:r>
              <a:rPr lang="en-US" altLang="zh-CN" sz="1600" b="0" i="0" dirty="0">
                <a:solidFill>
                  <a:srgbClr val="222222"/>
                </a:solidFill>
                <a:effectLst/>
                <a:latin typeface="Times New Roman" panose="02020603050405020304" pitchFamily="18" charset="0"/>
                <a:cs typeface="Times New Roman" panose="02020603050405020304" pitchFamily="18" charset="0"/>
              </a:rPr>
              <a:t>, 2010, 46(6): 1089-1095.</a:t>
            </a:r>
            <a:r>
              <a:rPr lang="zh-CN" altLang="en-US" sz="1600" b="0" i="0" dirty="0">
                <a:solidFill>
                  <a:srgbClr val="222222"/>
                </a:solidFill>
                <a:effectLst/>
                <a:latin typeface="Times New Roman" panose="02020603050405020304" pitchFamily="18" charset="0"/>
                <a:cs typeface="Times New Roman" panose="02020603050405020304" pitchFamily="18" charset="0"/>
              </a:rPr>
              <a:t>被引</a:t>
            </a:r>
            <a:r>
              <a:rPr lang="en-US" altLang="zh-CN" sz="1600" b="0" i="0" dirty="0">
                <a:solidFill>
                  <a:srgbClr val="222222"/>
                </a:solidFill>
                <a:effectLst/>
                <a:latin typeface="Times New Roman" panose="02020603050405020304" pitchFamily="18" charset="0"/>
                <a:cs typeface="Times New Roman" panose="02020603050405020304" pitchFamily="18" charset="0"/>
              </a:rPr>
              <a:t>1215</a:t>
            </a:r>
            <a:r>
              <a:rPr lang="zh-CN" altLang="en-US" sz="1600" b="0" i="0" dirty="0">
                <a:solidFill>
                  <a:srgbClr val="222222"/>
                </a:solidFill>
                <a:effectLst/>
                <a:latin typeface="Times New Roman" panose="02020603050405020304" pitchFamily="18" charset="0"/>
                <a:cs typeface="Times New Roman" panose="02020603050405020304" pitchFamily="18" charset="0"/>
              </a:rPr>
              <a:t>次</a:t>
            </a:r>
            <a:endParaRPr lang="en-US" altLang="zh-CN" sz="1600" b="0" i="0" dirty="0">
              <a:solidFill>
                <a:srgbClr val="222222"/>
              </a:solidFill>
              <a:effectLst/>
              <a:latin typeface="Times New Roman" panose="02020603050405020304" pitchFamily="18" charset="0"/>
              <a:cs typeface="Times New Roman" panose="02020603050405020304" pitchFamily="18" charset="0"/>
            </a:endParaRPr>
          </a:p>
          <a:p>
            <a:r>
              <a:rPr lang="en-US" altLang="zh-CN" sz="1600" b="0" i="0" dirty="0">
                <a:solidFill>
                  <a:srgbClr val="222222"/>
                </a:solidFill>
                <a:effectLst/>
                <a:latin typeface="Times New Roman" panose="02020603050405020304" pitchFamily="18" charset="0"/>
                <a:cs typeface="Times New Roman" panose="02020603050405020304" pitchFamily="18" charset="0"/>
              </a:rPr>
              <a:t>[2]Yu W, Chen G, Cao M, et al. Second-order consensus for multiagent systems with directed topologies and nonlinear dynamics[J]. IEEE Transactions on Systems, Man, and Cybernetics, Part B (Cybernetics), 2009, 40(3): 881-891.</a:t>
            </a:r>
            <a:r>
              <a:rPr lang="zh-CN" altLang="en-US" sz="1600" b="0" i="0" dirty="0">
                <a:solidFill>
                  <a:srgbClr val="222222"/>
                </a:solidFill>
                <a:effectLst/>
                <a:latin typeface="Times New Roman" panose="02020603050405020304" pitchFamily="18" charset="0"/>
                <a:cs typeface="Times New Roman" panose="02020603050405020304" pitchFamily="18" charset="0"/>
              </a:rPr>
              <a:t>被引</a:t>
            </a:r>
            <a:r>
              <a:rPr lang="en-US" altLang="zh-CN" sz="1600" b="0" i="0" dirty="0">
                <a:solidFill>
                  <a:srgbClr val="222222"/>
                </a:solidFill>
                <a:effectLst/>
                <a:latin typeface="Times New Roman" panose="02020603050405020304" pitchFamily="18" charset="0"/>
                <a:cs typeface="Times New Roman" panose="02020603050405020304" pitchFamily="18" charset="0"/>
              </a:rPr>
              <a:t>967</a:t>
            </a:r>
            <a:r>
              <a:rPr lang="zh-CN" altLang="en-US" sz="1600" b="0" i="0" dirty="0">
                <a:solidFill>
                  <a:srgbClr val="222222"/>
                </a:solidFill>
                <a:effectLst/>
                <a:latin typeface="Times New Roman" panose="02020603050405020304" pitchFamily="18" charset="0"/>
                <a:cs typeface="Times New Roman" panose="02020603050405020304" pitchFamily="18" charset="0"/>
              </a:rPr>
              <a:t>次</a:t>
            </a:r>
            <a:endParaRPr lang="en-US" altLang="zh-CN" sz="1600" b="0" i="0" dirty="0">
              <a:solidFill>
                <a:srgbClr val="222222"/>
              </a:solidFill>
              <a:effectLst/>
              <a:latin typeface="Times New Roman" panose="02020603050405020304" pitchFamily="18" charset="0"/>
              <a:cs typeface="Times New Roman" panose="02020603050405020304" pitchFamily="18" charset="0"/>
            </a:endParaRPr>
          </a:p>
          <a:p>
            <a:r>
              <a:rPr lang="en-US" altLang="zh-CN" sz="1600" b="0" i="0" dirty="0">
                <a:solidFill>
                  <a:srgbClr val="222222"/>
                </a:solidFill>
                <a:effectLst/>
                <a:latin typeface="Times New Roman" panose="02020603050405020304" pitchFamily="18" charset="0"/>
                <a:cs typeface="Times New Roman" panose="02020603050405020304" pitchFamily="18" charset="0"/>
              </a:rPr>
              <a:t>[3]Yu W, Chen G, Cao M. Consensus in directed networks of agents with nonlinear dynamics[J]. IEEE Transactions on Automatic Control, 2011, 56(6): 1436-1441.</a:t>
            </a:r>
            <a:r>
              <a:rPr lang="zh-CN" altLang="en-US" sz="1600" b="0" i="0" dirty="0">
                <a:solidFill>
                  <a:srgbClr val="222222"/>
                </a:solidFill>
                <a:effectLst/>
                <a:latin typeface="Times New Roman" panose="02020603050405020304" pitchFamily="18" charset="0"/>
                <a:cs typeface="Times New Roman" panose="02020603050405020304" pitchFamily="18" charset="0"/>
              </a:rPr>
              <a:t>被引</a:t>
            </a:r>
            <a:r>
              <a:rPr lang="en-US" altLang="zh-CN" sz="1600" b="0" i="0" dirty="0">
                <a:solidFill>
                  <a:srgbClr val="222222"/>
                </a:solidFill>
                <a:effectLst/>
                <a:latin typeface="Times New Roman" panose="02020603050405020304" pitchFamily="18" charset="0"/>
                <a:cs typeface="Times New Roman" panose="02020603050405020304" pitchFamily="18" charset="0"/>
              </a:rPr>
              <a:t>380</a:t>
            </a:r>
            <a:r>
              <a:rPr lang="zh-CN" altLang="en-US" sz="1600" b="0" i="0" dirty="0">
                <a:solidFill>
                  <a:srgbClr val="222222"/>
                </a:solidFill>
                <a:effectLst/>
                <a:latin typeface="Times New Roman" panose="02020603050405020304" pitchFamily="18" charset="0"/>
                <a:cs typeface="Times New Roman" panose="02020603050405020304" pitchFamily="18" charset="0"/>
              </a:rPr>
              <a:t>次</a:t>
            </a:r>
            <a:endParaRPr lang="en-US" altLang="zh-CN" sz="1600" b="0" i="0" dirty="0">
              <a:solidFill>
                <a:srgbClr val="222222"/>
              </a:solidFill>
              <a:effectLst/>
              <a:latin typeface="Times New Roman" panose="02020603050405020304" pitchFamily="18" charset="0"/>
              <a:cs typeface="Times New Roman" panose="02020603050405020304" pitchFamily="18" charset="0"/>
            </a:endParaRPr>
          </a:p>
          <a:p>
            <a:r>
              <a:rPr lang="en-US" altLang="zh-CN" sz="1600" b="0" i="0" dirty="0">
                <a:solidFill>
                  <a:srgbClr val="222222"/>
                </a:solidFill>
                <a:effectLst/>
                <a:latin typeface="Times New Roman" panose="02020603050405020304" pitchFamily="18" charset="0"/>
                <a:cs typeface="Times New Roman" panose="02020603050405020304" pitchFamily="18" charset="0"/>
              </a:rPr>
              <a:t>[4]Wang C, </a:t>
            </a:r>
            <a:r>
              <a:rPr lang="en-US" altLang="zh-CN" sz="1600" b="0" i="0" dirty="0" err="1">
                <a:solidFill>
                  <a:srgbClr val="222222"/>
                </a:solidFill>
                <a:effectLst/>
                <a:latin typeface="Times New Roman" panose="02020603050405020304" pitchFamily="18" charset="0"/>
                <a:cs typeface="Times New Roman" panose="02020603050405020304" pitchFamily="18" charset="0"/>
              </a:rPr>
              <a:t>Xie</a:t>
            </a:r>
            <a:r>
              <a:rPr lang="en-US" altLang="zh-CN" sz="1600" b="0" i="0" dirty="0">
                <a:solidFill>
                  <a:srgbClr val="222222"/>
                </a:solidFill>
                <a:effectLst/>
                <a:latin typeface="Times New Roman" panose="02020603050405020304" pitchFamily="18" charset="0"/>
                <a:cs typeface="Times New Roman" panose="02020603050405020304" pitchFamily="18" charset="0"/>
              </a:rPr>
              <a:t> G, Cao M. Forming circle formations of anonymous mobile agents with order preservation[J]. IEEE Transactions on Automatic Control, 2013, 58(12): 3248-3254.</a:t>
            </a:r>
            <a:r>
              <a:rPr lang="zh-CN" altLang="en-US" sz="1600" b="0" i="0" dirty="0">
                <a:solidFill>
                  <a:srgbClr val="222222"/>
                </a:solidFill>
                <a:effectLst/>
                <a:latin typeface="Times New Roman" panose="02020603050405020304" pitchFamily="18" charset="0"/>
                <a:cs typeface="Times New Roman" panose="02020603050405020304" pitchFamily="18" charset="0"/>
              </a:rPr>
              <a:t>被引</a:t>
            </a:r>
            <a:r>
              <a:rPr lang="en-US" altLang="zh-CN" sz="1600" b="0" i="0" dirty="0">
                <a:solidFill>
                  <a:srgbClr val="222222"/>
                </a:solidFill>
                <a:effectLst/>
                <a:latin typeface="Times New Roman" panose="02020603050405020304" pitchFamily="18" charset="0"/>
                <a:cs typeface="Times New Roman" panose="02020603050405020304" pitchFamily="18" charset="0"/>
              </a:rPr>
              <a:t>222</a:t>
            </a:r>
            <a:r>
              <a:rPr lang="zh-CN" altLang="en-US" sz="1600" b="0" i="0" dirty="0">
                <a:solidFill>
                  <a:srgbClr val="222222"/>
                </a:solidFill>
                <a:effectLst/>
                <a:latin typeface="Times New Roman" panose="02020603050405020304" pitchFamily="18" charset="0"/>
                <a:cs typeface="Times New Roman" panose="02020603050405020304" pitchFamily="18" charset="0"/>
              </a:rPr>
              <a:t>次</a:t>
            </a:r>
            <a:endParaRPr lang="en-US" altLang="zh-CN" sz="1600" dirty="0">
              <a:solidFill>
                <a:srgbClr val="222222"/>
              </a:solidFill>
              <a:latin typeface="Times New Roman" panose="02020603050405020304" pitchFamily="18" charset="0"/>
              <a:cs typeface="Times New Roman" panose="02020603050405020304" pitchFamily="18" charset="0"/>
            </a:endParaRPr>
          </a:p>
          <a:p>
            <a:r>
              <a:rPr lang="en-US" altLang="zh-CN" sz="1600" b="0" i="0" dirty="0">
                <a:solidFill>
                  <a:srgbClr val="222222"/>
                </a:solidFill>
                <a:effectLst/>
                <a:latin typeface="Times New Roman" panose="02020603050405020304" pitchFamily="18" charset="0"/>
                <a:cs typeface="Times New Roman" panose="02020603050405020304" pitchFamily="18" charset="0"/>
              </a:rPr>
              <a:t>[5]Yu W, Chen G, Cao M, et al. Delay-induced consensus and quasi-consensus in multi-agent dynamical systems[J]. IEEE Transactions on Circuits and Systems I: Regular Papers, 2013, 60(10): 2679-2687.</a:t>
            </a:r>
            <a:r>
              <a:rPr lang="zh-CN" altLang="en-US" sz="1600" b="0" i="0" dirty="0">
                <a:solidFill>
                  <a:srgbClr val="222222"/>
                </a:solidFill>
                <a:effectLst/>
                <a:latin typeface="Times New Roman" panose="02020603050405020304" pitchFamily="18" charset="0"/>
                <a:cs typeface="Times New Roman" panose="02020603050405020304" pitchFamily="18" charset="0"/>
              </a:rPr>
              <a:t>被引</a:t>
            </a:r>
            <a:r>
              <a:rPr lang="en-US" altLang="zh-CN" sz="1600" b="0" i="0" dirty="0">
                <a:solidFill>
                  <a:srgbClr val="222222"/>
                </a:solidFill>
                <a:effectLst/>
                <a:latin typeface="Times New Roman" panose="02020603050405020304" pitchFamily="18" charset="0"/>
                <a:cs typeface="Times New Roman" panose="02020603050405020304" pitchFamily="18" charset="0"/>
              </a:rPr>
              <a:t>107</a:t>
            </a:r>
            <a:r>
              <a:rPr lang="zh-CN" altLang="en-US" sz="1600" b="0" i="0" dirty="0">
                <a:solidFill>
                  <a:srgbClr val="222222"/>
                </a:solidFill>
                <a:effectLst/>
                <a:latin typeface="Times New Roman" panose="02020603050405020304" pitchFamily="18" charset="0"/>
                <a:cs typeface="Times New Roman" panose="02020603050405020304" pitchFamily="18" charset="0"/>
              </a:rPr>
              <a:t>次</a:t>
            </a:r>
            <a:endParaRPr lang="en-US" altLang="zh-CN" sz="1600" dirty="0">
              <a:solidFill>
                <a:srgbClr val="222222"/>
              </a:solidFill>
              <a:latin typeface="Times New Roman" panose="02020603050405020304" pitchFamily="18" charset="0"/>
              <a:cs typeface="Times New Roman" panose="02020603050405020304" pitchFamily="18" charset="0"/>
            </a:endParaRPr>
          </a:p>
        </p:txBody>
      </p:sp>
      <p:sp>
        <p:nvSpPr>
          <p:cNvPr id="17" name="文本框 16"/>
          <p:cNvSpPr txBox="1"/>
          <p:nvPr/>
        </p:nvSpPr>
        <p:spPr>
          <a:xfrm>
            <a:off x="2195736" y="2034416"/>
            <a:ext cx="410445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部分代表性论著</a:t>
            </a:r>
          </a:p>
        </p:txBody>
      </p:sp>
      <p:sp>
        <p:nvSpPr>
          <p:cNvPr id="19" name="文本框 18"/>
          <p:cNvSpPr txBox="1"/>
          <p:nvPr/>
        </p:nvSpPr>
        <p:spPr>
          <a:xfrm>
            <a:off x="0" y="3483223"/>
            <a:ext cx="2448773" cy="2428678"/>
          </a:xfrm>
          <a:prstGeom prst="rect">
            <a:avLst/>
          </a:prstGeom>
          <a:noFill/>
        </p:spPr>
        <p:txBody>
          <a:bodyPr wrap="square">
            <a:spAutoFit/>
          </a:bodyPr>
          <a:lstStyle/>
          <a:p>
            <a:r>
              <a:rPr lang="zh-CN" altLang="en-US" sz="2000" b="1" i="0" dirty="0">
                <a:solidFill>
                  <a:srgbClr val="414141"/>
                </a:solidFill>
                <a:effectLst/>
                <a:latin typeface="微软雅黑" panose="020B0503020204020204" pitchFamily="34" charset="-122"/>
                <a:ea typeface="微软雅黑" panose="020B0503020204020204" pitchFamily="34" charset="-122"/>
              </a:rPr>
              <a:t>研究方向为：</a:t>
            </a:r>
            <a:endParaRPr lang="en-US" altLang="zh-CN" sz="2000" b="1" i="0" dirty="0">
              <a:solidFill>
                <a:srgbClr val="414141"/>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0" i="0" dirty="0">
                <a:solidFill>
                  <a:srgbClr val="414141"/>
                </a:solidFill>
                <a:effectLst/>
                <a:latin typeface="微软雅黑" panose="020B0503020204020204" pitchFamily="34" charset="-122"/>
                <a:ea typeface="微软雅黑" panose="020B0503020204020204" pitchFamily="34" charset="-122"/>
              </a:rPr>
              <a:t>自治智能体</a:t>
            </a:r>
            <a:endParaRPr lang="en-US" altLang="zh-CN" b="0" i="0" dirty="0">
              <a:solidFill>
                <a:srgbClr val="414141"/>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0" i="0" dirty="0">
                <a:solidFill>
                  <a:srgbClr val="414141"/>
                </a:solidFill>
                <a:effectLst/>
                <a:latin typeface="微软雅黑" panose="020B0503020204020204" pitchFamily="34" charset="-122"/>
                <a:ea typeface="微软雅黑" panose="020B0503020204020204" pitchFamily="34" charset="-122"/>
              </a:rPr>
              <a:t>多智能体系统</a:t>
            </a:r>
            <a:endParaRPr lang="en-US" altLang="zh-CN" b="0" i="0" dirty="0">
              <a:solidFill>
                <a:srgbClr val="414141"/>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0" i="0" dirty="0">
                <a:solidFill>
                  <a:srgbClr val="414141"/>
                </a:solidFill>
                <a:effectLst/>
                <a:latin typeface="微软雅黑" panose="020B0503020204020204" pitchFamily="34" charset="-122"/>
                <a:ea typeface="微软雅黑" panose="020B0503020204020204" pitchFamily="34" charset="-122"/>
              </a:rPr>
              <a:t>移动传感器网络</a:t>
            </a:r>
            <a:endParaRPr lang="en-US" altLang="zh-CN" b="0" i="0" dirty="0">
              <a:solidFill>
                <a:srgbClr val="414141"/>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0" i="0" dirty="0">
                <a:solidFill>
                  <a:srgbClr val="414141"/>
                </a:solidFill>
                <a:effectLst/>
                <a:latin typeface="微软雅黑" panose="020B0503020204020204" pitchFamily="34" charset="-122"/>
                <a:ea typeface="微软雅黑" panose="020B0503020204020204" pitchFamily="34" charset="-122"/>
              </a:rPr>
              <a:t>复杂网络的分析与控制</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27262"/>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sp>
        <p:nvSpPr>
          <p:cNvPr id="9" name="文本框 8"/>
          <p:cNvSpPr txBox="1"/>
          <p:nvPr/>
        </p:nvSpPr>
        <p:spPr>
          <a:xfrm>
            <a:off x="2167318" y="1141128"/>
            <a:ext cx="6794883" cy="707886"/>
          </a:xfrm>
          <a:prstGeom prst="rect">
            <a:avLst/>
          </a:prstGeom>
          <a:noFill/>
        </p:spPr>
        <p:txBody>
          <a:bodyPr wrap="square" rtlCol="0">
            <a:spAutoFit/>
          </a:bodyPr>
          <a:lstStyle/>
          <a:p>
            <a:r>
              <a:rPr lang="zh-CN" altLang="en-US" b="0" i="0" dirty="0">
                <a:solidFill>
                  <a:srgbClr val="333333"/>
                </a:solidFill>
                <a:effectLst/>
                <a:latin typeface="Arial" panose="020B0604020202020204" pitchFamily="34" charset="0"/>
              </a:rPr>
              <a:t>       </a:t>
            </a:r>
            <a:r>
              <a:rPr lang="zh-CN" altLang="en-US" sz="2000" b="0" i="0" dirty="0">
                <a:solidFill>
                  <a:srgbClr val="333333"/>
                </a:solidFill>
                <a:effectLst/>
                <a:latin typeface="微软雅黑" panose="020B0503020204020204" pitchFamily="34" charset="-122"/>
                <a:ea typeface="微软雅黑" panose="020B0503020204020204" pitchFamily="34" charset="-122"/>
              </a:rPr>
              <a:t>谷歌学术总被引次数</a:t>
            </a:r>
            <a:r>
              <a:rPr lang="en-US" altLang="zh-CN" sz="2000" b="1" i="0" dirty="0">
                <a:solidFill>
                  <a:srgbClr val="333333"/>
                </a:solidFill>
                <a:effectLst/>
                <a:latin typeface="微软雅黑" panose="020B0503020204020204" pitchFamily="34" charset="-122"/>
                <a:ea typeface="微软雅黑" panose="020B0503020204020204" pitchFamily="34" charset="-122"/>
              </a:rPr>
              <a:t>10688</a:t>
            </a:r>
            <a:r>
              <a:rPr lang="zh-CN" altLang="en-US" sz="2000" b="0" i="0" dirty="0">
                <a:solidFill>
                  <a:srgbClr val="333333"/>
                </a:solidFill>
                <a:effectLst/>
                <a:latin typeface="微软雅黑" panose="020B0503020204020204" pitchFamily="34" charset="-122"/>
                <a:ea typeface="微软雅黑" panose="020B0503020204020204" pitchFamily="34" charset="-122"/>
              </a:rPr>
              <a:t>，</a:t>
            </a:r>
            <a:r>
              <a:rPr lang="en-US" altLang="zh-CN" sz="2000" b="0" i="0" dirty="0">
                <a:solidFill>
                  <a:srgbClr val="333333"/>
                </a:solidFill>
                <a:effectLst/>
                <a:latin typeface="微软雅黑" panose="020B0503020204020204" pitchFamily="34" charset="-122"/>
                <a:ea typeface="微软雅黑" panose="020B0503020204020204" pitchFamily="34" charset="-122"/>
              </a:rPr>
              <a:t>2016</a:t>
            </a:r>
            <a:r>
              <a:rPr lang="zh-CN" altLang="en-US" sz="2000" b="0" i="0" dirty="0">
                <a:solidFill>
                  <a:srgbClr val="333333"/>
                </a:solidFill>
                <a:effectLst/>
                <a:latin typeface="微软雅黑" panose="020B0503020204020204" pitchFamily="34" charset="-122"/>
                <a:ea typeface="微软雅黑" panose="020B0503020204020204" pitchFamily="34" charset="-122"/>
              </a:rPr>
              <a:t>年至今总被引次数</a:t>
            </a:r>
            <a:r>
              <a:rPr lang="en-US" altLang="zh-CN" sz="2000" b="1" i="0" dirty="0">
                <a:solidFill>
                  <a:srgbClr val="333333"/>
                </a:solidFill>
                <a:effectLst/>
                <a:latin typeface="微软雅黑" panose="020B0503020204020204" pitchFamily="34" charset="-122"/>
                <a:ea typeface="微软雅黑" panose="020B0503020204020204" pitchFamily="34" charset="-122"/>
              </a:rPr>
              <a:t>6850</a:t>
            </a:r>
            <a:r>
              <a:rPr lang="zh-CN" altLang="en-US" sz="2000" b="1" i="0" dirty="0">
                <a:solidFill>
                  <a:srgbClr val="333333"/>
                </a:solidFill>
                <a:effectLst/>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980714" y="2338693"/>
            <a:ext cx="7163286" cy="4525823"/>
          </a:xfrm>
          <a:prstGeom prst="rect">
            <a:avLst/>
          </a:prstGeom>
        </p:spPr>
      </p:pic>
      <p:pic>
        <p:nvPicPr>
          <p:cNvPr id="10" name="图片 9"/>
          <p:cNvPicPr>
            <a:picLocks noChangeAspect="1"/>
          </p:cNvPicPr>
          <p:nvPr/>
        </p:nvPicPr>
        <p:blipFill>
          <a:blip r:embed="rId4"/>
          <a:stretch>
            <a:fillRect/>
          </a:stretch>
        </p:blipFill>
        <p:spPr>
          <a:xfrm>
            <a:off x="-1" y="639852"/>
            <a:ext cx="1980715" cy="2645132"/>
          </a:xfrm>
          <a:prstGeom prst="rect">
            <a:avLst/>
          </a:prstGeom>
        </p:spPr>
      </p:pic>
      <p:sp>
        <p:nvSpPr>
          <p:cNvPr id="8" name="文本框 7"/>
          <p:cNvSpPr txBox="1"/>
          <p:nvPr/>
        </p:nvSpPr>
        <p:spPr>
          <a:xfrm>
            <a:off x="1" y="3483223"/>
            <a:ext cx="1907704" cy="2844177"/>
          </a:xfrm>
          <a:prstGeom prst="rect">
            <a:avLst/>
          </a:prstGeom>
          <a:noFill/>
        </p:spPr>
        <p:txBody>
          <a:bodyPr wrap="square">
            <a:spAutoFit/>
          </a:bodyPr>
          <a:lstStyle/>
          <a:p>
            <a:r>
              <a:rPr lang="zh-CN" altLang="en-US" sz="2000" b="1" i="0" dirty="0">
                <a:solidFill>
                  <a:srgbClr val="414141"/>
                </a:solidFill>
                <a:effectLst/>
                <a:latin typeface="微软雅黑" panose="020B0503020204020204" pitchFamily="34" charset="-122"/>
                <a:ea typeface="微软雅黑" panose="020B0503020204020204" pitchFamily="34" charset="-122"/>
              </a:rPr>
              <a:t>研究方向为：</a:t>
            </a:r>
            <a:endParaRPr lang="en-US" altLang="zh-CN" sz="2000" b="1" i="0" dirty="0">
              <a:solidFill>
                <a:srgbClr val="414141"/>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0" i="0" dirty="0">
                <a:solidFill>
                  <a:srgbClr val="414141"/>
                </a:solidFill>
                <a:effectLst/>
                <a:latin typeface="微软雅黑" panose="020B0503020204020204" pitchFamily="34" charset="-122"/>
                <a:ea typeface="微软雅黑" panose="020B0503020204020204" pitchFamily="34" charset="-122"/>
              </a:rPr>
              <a:t>自治智能体</a:t>
            </a:r>
            <a:endParaRPr lang="en-US" altLang="zh-CN" b="0" i="0" dirty="0">
              <a:solidFill>
                <a:srgbClr val="414141"/>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0" i="0" dirty="0">
                <a:solidFill>
                  <a:srgbClr val="414141"/>
                </a:solidFill>
                <a:effectLst/>
                <a:latin typeface="微软雅黑" panose="020B0503020204020204" pitchFamily="34" charset="-122"/>
                <a:ea typeface="微软雅黑" panose="020B0503020204020204" pitchFamily="34" charset="-122"/>
              </a:rPr>
              <a:t>多智能体系统</a:t>
            </a:r>
            <a:endParaRPr lang="en-US" altLang="zh-CN" b="0" i="0" dirty="0">
              <a:solidFill>
                <a:srgbClr val="414141"/>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0" i="0" dirty="0">
                <a:solidFill>
                  <a:srgbClr val="414141"/>
                </a:solidFill>
                <a:effectLst/>
                <a:latin typeface="微软雅黑" panose="020B0503020204020204" pitchFamily="34" charset="-122"/>
                <a:ea typeface="微软雅黑" panose="020B0503020204020204" pitchFamily="34" charset="-122"/>
              </a:rPr>
              <a:t>移动传感器网络</a:t>
            </a:r>
            <a:endParaRPr lang="en-US" altLang="zh-CN" b="0" i="0" dirty="0">
              <a:solidFill>
                <a:srgbClr val="414141"/>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0" i="0" dirty="0">
                <a:solidFill>
                  <a:srgbClr val="414141"/>
                </a:solidFill>
                <a:effectLst/>
                <a:latin typeface="微软雅黑" panose="020B0503020204020204" pitchFamily="34" charset="-122"/>
                <a:ea typeface="微软雅黑" panose="020B0503020204020204" pitchFamily="34" charset="-122"/>
              </a:rPr>
              <a:t>复杂网络的分析与控制</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sp>
        <p:nvSpPr>
          <p:cNvPr id="9" name="文本框 8"/>
          <p:cNvSpPr txBox="1"/>
          <p:nvPr/>
        </p:nvSpPr>
        <p:spPr>
          <a:xfrm>
            <a:off x="1816767" y="876918"/>
            <a:ext cx="7130138" cy="922020"/>
          </a:xfrm>
          <a:prstGeom prst="rect">
            <a:avLst/>
          </a:prstGeom>
          <a:noFill/>
        </p:spPr>
        <p:txBody>
          <a:bodyPr wrap="square" rtlCol="0">
            <a:spAutoFit/>
          </a:bodyPr>
          <a:lstStyle/>
          <a:p>
            <a:r>
              <a:rPr lang="zh-CN" altLang="en-US" b="0" i="0" dirty="0">
                <a:solidFill>
                  <a:srgbClr val="333333"/>
                </a:solidFill>
                <a:effectLst/>
                <a:latin typeface="Arial" panose="020B0604020202020204" pitchFamily="34" charset="0"/>
              </a:rPr>
              <a:t>       </a:t>
            </a:r>
            <a:r>
              <a:rPr lang="zh-CN" altLang="en-US" b="1" i="0" dirty="0">
                <a:solidFill>
                  <a:srgbClr val="333333"/>
                </a:solidFill>
                <a:effectLst/>
                <a:latin typeface="微软雅黑" panose="020B0503020204020204" pitchFamily="34" charset="-122"/>
                <a:ea typeface="微软雅黑" panose="020B0503020204020204" pitchFamily="34" charset="-122"/>
              </a:rPr>
              <a:t>陈关荣</a:t>
            </a:r>
            <a:r>
              <a:rPr lang="zh-CN" altLang="en-US" b="0" i="0" dirty="0">
                <a:solidFill>
                  <a:srgbClr val="333333"/>
                </a:solidFill>
                <a:effectLst/>
                <a:latin typeface="微软雅黑" panose="020B0503020204020204" pitchFamily="34" charset="-122"/>
                <a:ea typeface="微软雅黑" panose="020B0503020204020204" pitchFamily="34" charset="-122"/>
              </a:rPr>
              <a:t>，香港大学讲座教授，</a:t>
            </a:r>
            <a:r>
              <a:rPr lang="en-US" altLang="zh-CN" b="0" i="0" dirty="0">
                <a:solidFill>
                  <a:srgbClr val="333333"/>
                </a:solidFill>
                <a:effectLst/>
                <a:latin typeface="微软雅黑" panose="020B0503020204020204" pitchFamily="34" charset="-122"/>
                <a:ea typeface="微软雅黑" panose="020B0503020204020204" pitchFamily="34" charset="-122"/>
              </a:rPr>
              <a:t>1996</a:t>
            </a:r>
            <a:r>
              <a:rPr lang="zh-CN" altLang="en-US" b="0" i="0" dirty="0">
                <a:solidFill>
                  <a:srgbClr val="333333"/>
                </a:solidFill>
                <a:effectLst/>
                <a:latin typeface="微软雅黑" panose="020B0503020204020204" pitchFamily="34" charset="-122"/>
                <a:ea typeface="微软雅黑" panose="020B0503020204020204" pitchFamily="34" charset="-122"/>
              </a:rPr>
              <a:t>年，因在混沌控制及分叉理论分析与应用方面做出奠基性贡献而被选为国际电子工程学会</a:t>
            </a:r>
            <a:r>
              <a:rPr lang="en-US" altLang="zh-CN" b="0" i="0" dirty="0">
                <a:solidFill>
                  <a:srgbClr val="333333"/>
                </a:solidFill>
                <a:effectLst/>
                <a:latin typeface="微软雅黑" panose="020B0503020204020204" pitchFamily="34" charset="-122"/>
                <a:ea typeface="微软雅黑" panose="020B0503020204020204" pitchFamily="34" charset="-122"/>
              </a:rPr>
              <a:t>(IEEE) Fellow</a:t>
            </a:r>
            <a:r>
              <a:rPr lang="zh-CN" altLang="en-US" b="0" i="0" dirty="0">
                <a:solidFill>
                  <a:srgbClr val="333333"/>
                </a:solidFill>
                <a:effectLst/>
                <a:latin typeface="微软雅黑" panose="020B0503020204020204" pitchFamily="34" charset="-122"/>
                <a:ea typeface="微软雅黑" panose="020B0503020204020204" pitchFamily="34" charset="-122"/>
              </a:rPr>
              <a:t>，高被引研究员。</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8094" y="639853"/>
            <a:ext cx="1611578" cy="2279694"/>
          </a:xfrm>
          <a:prstGeom prst="rect">
            <a:avLst/>
          </a:prstGeom>
        </p:spPr>
      </p:pic>
      <p:sp>
        <p:nvSpPr>
          <p:cNvPr id="11" name="文本框 10"/>
          <p:cNvSpPr txBox="1"/>
          <p:nvPr/>
        </p:nvSpPr>
        <p:spPr>
          <a:xfrm>
            <a:off x="1663067" y="2204864"/>
            <a:ext cx="7372218" cy="4524315"/>
          </a:xfrm>
          <a:prstGeom prst="rect">
            <a:avLst/>
          </a:prstGeom>
          <a:noFill/>
        </p:spPr>
        <p:txBody>
          <a:bodyPr wrap="square">
            <a:spAutoFit/>
          </a:bodyPr>
          <a:lstStyle/>
          <a:p>
            <a:r>
              <a:rPr lang="en-US" altLang="zh-CN" sz="1600" b="0" i="0" dirty="0">
                <a:solidFill>
                  <a:srgbClr val="222222"/>
                </a:solidFill>
                <a:effectLst/>
                <a:latin typeface="Times New Roman" panose="02020603050405020304" pitchFamily="18" charset="0"/>
                <a:cs typeface="Times New Roman" panose="02020603050405020304" pitchFamily="18" charset="0"/>
              </a:rPr>
              <a:t>[1]Li Z, Duan Z, </a:t>
            </a:r>
            <a:r>
              <a:rPr lang="en-US" altLang="zh-CN" sz="1600" b="1" i="0" dirty="0">
                <a:solidFill>
                  <a:srgbClr val="222222"/>
                </a:solidFill>
                <a:effectLst/>
                <a:latin typeface="Times New Roman" panose="02020603050405020304" pitchFamily="18" charset="0"/>
                <a:cs typeface="Times New Roman" panose="02020603050405020304" pitchFamily="18" charset="0"/>
              </a:rPr>
              <a:t>Chen G</a:t>
            </a:r>
            <a:r>
              <a:rPr lang="en-US" altLang="zh-CN" sz="1600" b="0" i="0" dirty="0">
                <a:solidFill>
                  <a:srgbClr val="222222"/>
                </a:solidFill>
                <a:effectLst/>
                <a:latin typeface="Times New Roman" panose="02020603050405020304" pitchFamily="18" charset="0"/>
                <a:cs typeface="Times New Roman" panose="02020603050405020304" pitchFamily="18" charset="0"/>
              </a:rPr>
              <a:t>, et al. Consensus of multiagent systems and synchronization of complex networks: A unified viewpoint[J]. IEEE Transactions on Circuits and Systems I: Regular Papers, 2009, 57(1): 213-224.</a:t>
            </a:r>
            <a:r>
              <a:rPr lang="zh-CN" altLang="en-US" sz="1600" b="0" i="0" dirty="0">
                <a:solidFill>
                  <a:srgbClr val="222222"/>
                </a:solidFill>
                <a:effectLst/>
                <a:latin typeface="Times New Roman" panose="02020603050405020304" pitchFamily="18" charset="0"/>
                <a:cs typeface="Times New Roman" panose="02020603050405020304" pitchFamily="18" charset="0"/>
              </a:rPr>
              <a:t>被引</a:t>
            </a:r>
            <a:r>
              <a:rPr lang="en-US" altLang="zh-CN" sz="1600" b="0" i="0" dirty="0">
                <a:solidFill>
                  <a:srgbClr val="222222"/>
                </a:solidFill>
                <a:effectLst/>
                <a:latin typeface="Times New Roman" panose="02020603050405020304" pitchFamily="18" charset="0"/>
                <a:cs typeface="Times New Roman" panose="02020603050405020304" pitchFamily="18" charset="0"/>
              </a:rPr>
              <a:t>1684</a:t>
            </a:r>
            <a:r>
              <a:rPr lang="zh-CN" altLang="en-US" sz="1600" dirty="0">
                <a:solidFill>
                  <a:srgbClr val="222222"/>
                </a:solidFill>
                <a:latin typeface="Times New Roman" panose="02020603050405020304" pitchFamily="18" charset="0"/>
                <a:cs typeface="Times New Roman" panose="02020603050405020304" pitchFamily="18" charset="0"/>
              </a:rPr>
              <a:t>次</a:t>
            </a:r>
            <a:endParaRPr lang="en-US" altLang="zh-CN" sz="1600" b="0" i="0" dirty="0">
              <a:solidFill>
                <a:srgbClr val="222222"/>
              </a:solidFill>
              <a:effectLst/>
              <a:latin typeface="Times New Roman" panose="02020603050405020304" pitchFamily="18" charset="0"/>
              <a:cs typeface="Times New Roman" panose="02020603050405020304" pitchFamily="18" charset="0"/>
            </a:endParaRPr>
          </a:p>
          <a:p>
            <a:r>
              <a:rPr lang="en-US" altLang="zh-CN" sz="1600" b="0" i="0" dirty="0">
                <a:solidFill>
                  <a:srgbClr val="222222"/>
                </a:solidFill>
                <a:effectLst/>
                <a:latin typeface="Times New Roman" panose="02020603050405020304" pitchFamily="18" charset="0"/>
                <a:cs typeface="Times New Roman" panose="02020603050405020304" pitchFamily="18" charset="0"/>
              </a:rPr>
              <a:t>[2]Cao Y, Yu W, Ren W, et al. An overview of recent progress in the study of distributed multi-agent coordination[J]. IEEE Transactions on Industrial informatics, 2012, 9(1): 427-438.</a:t>
            </a:r>
            <a:r>
              <a:rPr lang="zh-CN" altLang="en-US" sz="1600" dirty="0">
                <a:solidFill>
                  <a:srgbClr val="222222"/>
                </a:solidFill>
                <a:latin typeface="Times New Roman" panose="02020603050405020304" pitchFamily="18" charset="0"/>
                <a:cs typeface="Times New Roman" panose="02020603050405020304" pitchFamily="18" charset="0"/>
              </a:rPr>
              <a:t>被引</a:t>
            </a:r>
            <a:r>
              <a:rPr lang="en-US" altLang="zh-CN" sz="1600" dirty="0">
                <a:solidFill>
                  <a:srgbClr val="222222"/>
                </a:solidFill>
                <a:latin typeface="Times New Roman" panose="02020603050405020304" pitchFamily="18" charset="0"/>
                <a:cs typeface="Times New Roman" panose="02020603050405020304" pitchFamily="18" charset="0"/>
              </a:rPr>
              <a:t>1404</a:t>
            </a:r>
            <a:r>
              <a:rPr lang="zh-CN" altLang="en-US" sz="1600" dirty="0">
                <a:solidFill>
                  <a:srgbClr val="222222"/>
                </a:solidFill>
                <a:latin typeface="Times New Roman" panose="02020603050405020304" pitchFamily="18" charset="0"/>
                <a:cs typeface="Times New Roman" panose="02020603050405020304" pitchFamily="18" charset="0"/>
              </a:rPr>
              <a:t>次</a:t>
            </a:r>
            <a:endParaRPr lang="en-US" altLang="zh-CN" sz="1600" b="0" i="0" dirty="0">
              <a:solidFill>
                <a:srgbClr val="222222"/>
              </a:solidFill>
              <a:effectLst/>
              <a:latin typeface="Times New Roman" panose="02020603050405020304" pitchFamily="18" charset="0"/>
              <a:cs typeface="Times New Roman" panose="02020603050405020304" pitchFamily="18" charset="0"/>
            </a:endParaRPr>
          </a:p>
          <a:p>
            <a:r>
              <a:rPr lang="en-US" altLang="zh-CN" sz="1600" b="0" i="0" dirty="0">
                <a:solidFill>
                  <a:srgbClr val="222222"/>
                </a:solidFill>
                <a:effectLst/>
                <a:latin typeface="Times New Roman" panose="02020603050405020304" pitchFamily="18" charset="0"/>
                <a:cs typeface="Times New Roman" panose="02020603050405020304" pitchFamily="18" charset="0"/>
              </a:rPr>
              <a:t>[3]</a:t>
            </a:r>
            <a:r>
              <a:rPr lang="en-US" altLang="zh-CN" sz="1600" b="0" i="0" dirty="0" err="1">
                <a:solidFill>
                  <a:srgbClr val="222222"/>
                </a:solidFill>
                <a:effectLst/>
                <a:latin typeface="Times New Roman" panose="02020603050405020304" pitchFamily="18" charset="0"/>
                <a:cs typeface="Times New Roman" panose="02020603050405020304" pitchFamily="18" charset="0"/>
              </a:rPr>
              <a:t>Su</a:t>
            </a:r>
            <a:r>
              <a:rPr lang="en-US" altLang="zh-CN" sz="1600" b="0" i="0" dirty="0">
                <a:solidFill>
                  <a:srgbClr val="222222"/>
                </a:solidFill>
                <a:effectLst/>
                <a:latin typeface="Times New Roman" panose="02020603050405020304" pitchFamily="18" charset="0"/>
                <a:cs typeface="Times New Roman" panose="02020603050405020304" pitchFamily="18" charset="0"/>
              </a:rPr>
              <a:t> H, </a:t>
            </a:r>
            <a:r>
              <a:rPr lang="en-US" altLang="zh-CN" sz="1600" b="1" i="0" dirty="0">
                <a:solidFill>
                  <a:srgbClr val="222222"/>
                </a:solidFill>
                <a:effectLst/>
                <a:latin typeface="Times New Roman" panose="02020603050405020304" pitchFamily="18" charset="0"/>
                <a:cs typeface="Times New Roman" panose="02020603050405020304" pitchFamily="18" charset="0"/>
              </a:rPr>
              <a:t>Chen G</a:t>
            </a:r>
            <a:r>
              <a:rPr lang="en-US" altLang="zh-CN" sz="1600" b="0" i="0" dirty="0">
                <a:solidFill>
                  <a:srgbClr val="222222"/>
                </a:solidFill>
                <a:effectLst/>
                <a:latin typeface="Times New Roman" panose="02020603050405020304" pitchFamily="18" charset="0"/>
                <a:cs typeface="Times New Roman" panose="02020603050405020304" pitchFamily="18" charset="0"/>
              </a:rPr>
              <a:t>, Wang X, et al. Adaptive second-order consensus of networked mobile agents with nonlinear dynamics[J]. </a:t>
            </a:r>
            <a:r>
              <a:rPr lang="en-US" altLang="zh-CN" sz="1600" b="0" i="0" dirty="0" err="1">
                <a:solidFill>
                  <a:srgbClr val="222222"/>
                </a:solidFill>
                <a:effectLst/>
                <a:latin typeface="Times New Roman" panose="02020603050405020304" pitchFamily="18" charset="0"/>
                <a:cs typeface="Times New Roman" panose="02020603050405020304" pitchFamily="18" charset="0"/>
              </a:rPr>
              <a:t>Automatica</a:t>
            </a:r>
            <a:r>
              <a:rPr lang="en-US" altLang="zh-CN" sz="1600" b="0" i="0" dirty="0">
                <a:solidFill>
                  <a:srgbClr val="222222"/>
                </a:solidFill>
                <a:effectLst/>
                <a:latin typeface="Times New Roman" panose="02020603050405020304" pitchFamily="18" charset="0"/>
                <a:cs typeface="Times New Roman" panose="02020603050405020304" pitchFamily="18" charset="0"/>
              </a:rPr>
              <a:t>, 2011, 47(2): 368-375. </a:t>
            </a:r>
            <a:r>
              <a:rPr lang="zh-CN" altLang="en-US" sz="1600" b="0" i="0" dirty="0">
                <a:solidFill>
                  <a:srgbClr val="222222"/>
                </a:solidFill>
                <a:effectLst/>
                <a:latin typeface="Times New Roman" panose="02020603050405020304" pitchFamily="18" charset="0"/>
                <a:cs typeface="Times New Roman" panose="02020603050405020304" pitchFamily="18" charset="0"/>
              </a:rPr>
              <a:t>被引</a:t>
            </a:r>
            <a:r>
              <a:rPr lang="en-US" altLang="zh-CN" sz="1600" b="0" i="0" dirty="0">
                <a:solidFill>
                  <a:srgbClr val="222222"/>
                </a:solidFill>
                <a:effectLst/>
                <a:latin typeface="Times New Roman" panose="02020603050405020304" pitchFamily="18" charset="0"/>
                <a:cs typeface="Times New Roman" panose="02020603050405020304" pitchFamily="18" charset="0"/>
              </a:rPr>
              <a:t>415</a:t>
            </a:r>
            <a:r>
              <a:rPr lang="zh-CN" altLang="en-US" sz="1600" b="0" i="0" dirty="0">
                <a:solidFill>
                  <a:srgbClr val="222222"/>
                </a:solidFill>
                <a:effectLst/>
                <a:latin typeface="Times New Roman" panose="02020603050405020304" pitchFamily="18" charset="0"/>
                <a:cs typeface="Times New Roman" panose="02020603050405020304" pitchFamily="18" charset="0"/>
              </a:rPr>
              <a:t>次</a:t>
            </a:r>
            <a:endParaRPr lang="en-US" altLang="zh-CN" sz="1600" b="0" i="0" dirty="0">
              <a:solidFill>
                <a:srgbClr val="222222"/>
              </a:solidFill>
              <a:effectLst/>
              <a:latin typeface="Times New Roman" panose="02020603050405020304" pitchFamily="18" charset="0"/>
              <a:cs typeface="Times New Roman" panose="02020603050405020304" pitchFamily="18" charset="0"/>
            </a:endParaRPr>
          </a:p>
          <a:p>
            <a:r>
              <a:rPr lang="en-US" altLang="zh-CN" sz="1600" b="0" i="0" dirty="0">
                <a:solidFill>
                  <a:srgbClr val="222222"/>
                </a:solidFill>
                <a:effectLst/>
                <a:latin typeface="Times New Roman" panose="02020603050405020304" pitchFamily="18" charset="0"/>
                <a:cs typeface="Times New Roman" panose="02020603050405020304" pitchFamily="18" charset="0"/>
              </a:rPr>
              <a:t>[4]Yu W, Zheng W X, </a:t>
            </a:r>
            <a:r>
              <a:rPr lang="en-US" altLang="zh-CN" sz="1600" b="1" i="0" dirty="0">
                <a:solidFill>
                  <a:srgbClr val="222222"/>
                </a:solidFill>
                <a:effectLst/>
                <a:latin typeface="Times New Roman" panose="02020603050405020304" pitchFamily="18" charset="0"/>
                <a:cs typeface="Times New Roman" panose="02020603050405020304" pitchFamily="18" charset="0"/>
              </a:rPr>
              <a:t>Chen G</a:t>
            </a:r>
            <a:r>
              <a:rPr lang="en-US" altLang="zh-CN" sz="1600" b="0" i="0" dirty="0">
                <a:solidFill>
                  <a:srgbClr val="222222"/>
                </a:solidFill>
                <a:effectLst/>
                <a:latin typeface="Times New Roman" panose="02020603050405020304" pitchFamily="18" charset="0"/>
                <a:cs typeface="Times New Roman" panose="02020603050405020304" pitchFamily="18" charset="0"/>
              </a:rPr>
              <a:t>, et al. Second-order consensus in multi-agent dynamical systems with sampled position data[J]. </a:t>
            </a:r>
            <a:r>
              <a:rPr lang="en-US" altLang="zh-CN" sz="1600" b="0" i="0" dirty="0" err="1">
                <a:solidFill>
                  <a:srgbClr val="222222"/>
                </a:solidFill>
                <a:effectLst/>
                <a:latin typeface="Times New Roman" panose="02020603050405020304" pitchFamily="18" charset="0"/>
                <a:cs typeface="Times New Roman" panose="02020603050405020304" pitchFamily="18" charset="0"/>
              </a:rPr>
              <a:t>Automatica</a:t>
            </a:r>
            <a:r>
              <a:rPr lang="en-US" altLang="zh-CN" sz="1600" b="0" i="0" dirty="0">
                <a:solidFill>
                  <a:srgbClr val="222222"/>
                </a:solidFill>
                <a:effectLst/>
                <a:latin typeface="Times New Roman" panose="02020603050405020304" pitchFamily="18" charset="0"/>
                <a:cs typeface="Times New Roman" panose="02020603050405020304" pitchFamily="18" charset="0"/>
              </a:rPr>
              <a:t>, 2011, 47(7): 1496-1503. </a:t>
            </a:r>
            <a:r>
              <a:rPr lang="zh-CN" altLang="en-US" sz="1600" b="0" i="0" dirty="0">
                <a:solidFill>
                  <a:srgbClr val="222222"/>
                </a:solidFill>
                <a:effectLst/>
                <a:latin typeface="Times New Roman" panose="02020603050405020304" pitchFamily="18" charset="0"/>
                <a:cs typeface="Times New Roman" panose="02020603050405020304" pitchFamily="18" charset="0"/>
              </a:rPr>
              <a:t>被引</a:t>
            </a:r>
            <a:r>
              <a:rPr lang="en-US" altLang="zh-CN" sz="1600" b="0" i="0" dirty="0">
                <a:solidFill>
                  <a:srgbClr val="222222"/>
                </a:solidFill>
                <a:effectLst/>
                <a:latin typeface="Times New Roman" panose="02020603050405020304" pitchFamily="18" charset="0"/>
                <a:cs typeface="Times New Roman" panose="02020603050405020304" pitchFamily="18" charset="0"/>
              </a:rPr>
              <a:t>382</a:t>
            </a:r>
            <a:r>
              <a:rPr lang="zh-CN" altLang="en-US" sz="1600" b="0" i="0" dirty="0">
                <a:solidFill>
                  <a:srgbClr val="222222"/>
                </a:solidFill>
                <a:effectLst/>
                <a:latin typeface="Times New Roman" panose="02020603050405020304" pitchFamily="18" charset="0"/>
                <a:cs typeface="Times New Roman" panose="02020603050405020304" pitchFamily="18" charset="0"/>
              </a:rPr>
              <a:t>次</a:t>
            </a:r>
            <a:endParaRPr lang="en-US" altLang="zh-CN" sz="1600" b="0" i="0" dirty="0">
              <a:solidFill>
                <a:srgbClr val="222222"/>
              </a:solidFill>
              <a:effectLst/>
              <a:latin typeface="Times New Roman" panose="02020603050405020304" pitchFamily="18" charset="0"/>
              <a:cs typeface="Times New Roman" panose="02020603050405020304" pitchFamily="18" charset="0"/>
            </a:endParaRPr>
          </a:p>
          <a:p>
            <a:r>
              <a:rPr lang="en-US" altLang="zh-CN" sz="1600" b="0" i="0" dirty="0">
                <a:solidFill>
                  <a:srgbClr val="222222"/>
                </a:solidFill>
                <a:effectLst/>
                <a:latin typeface="Times New Roman" panose="02020603050405020304" pitchFamily="18" charset="0"/>
                <a:cs typeface="Times New Roman" panose="02020603050405020304" pitchFamily="18" charset="0"/>
              </a:rPr>
              <a:t>[5]Yu W, </a:t>
            </a:r>
            <a:r>
              <a:rPr lang="en-US" altLang="zh-CN" sz="1600" b="1" i="0" dirty="0">
                <a:solidFill>
                  <a:srgbClr val="222222"/>
                </a:solidFill>
                <a:effectLst/>
                <a:latin typeface="Times New Roman" panose="02020603050405020304" pitchFamily="18" charset="0"/>
                <a:cs typeface="Times New Roman" panose="02020603050405020304" pitchFamily="18" charset="0"/>
              </a:rPr>
              <a:t>Chen G</a:t>
            </a:r>
            <a:r>
              <a:rPr lang="en-US" altLang="zh-CN" sz="1600" b="0" i="0" dirty="0">
                <a:solidFill>
                  <a:srgbClr val="222222"/>
                </a:solidFill>
                <a:effectLst/>
                <a:latin typeface="Times New Roman" panose="02020603050405020304" pitchFamily="18" charset="0"/>
                <a:cs typeface="Times New Roman" panose="02020603050405020304" pitchFamily="18" charset="0"/>
              </a:rPr>
              <a:t>, Cao M. Consensus in directed networks of agents with nonlinear dynamics[J]. IEEE Transactions on Automatic Control, 2011, 56(6): 1436-1441.</a:t>
            </a:r>
            <a:r>
              <a:rPr lang="zh-CN" altLang="en-US" sz="1600" dirty="0">
                <a:solidFill>
                  <a:srgbClr val="222222"/>
                </a:solidFill>
                <a:latin typeface="Times New Roman" panose="02020603050405020304" pitchFamily="18" charset="0"/>
                <a:cs typeface="Times New Roman" panose="02020603050405020304" pitchFamily="18" charset="0"/>
              </a:rPr>
              <a:t> 被引</a:t>
            </a:r>
            <a:r>
              <a:rPr lang="en-US" altLang="zh-CN" sz="1600" dirty="0">
                <a:solidFill>
                  <a:srgbClr val="222222"/>
                </a:solidFill>
                <a:latin typeface="Times New Roman" panose="02020603050405020304" pitchFamily="18" charset="0"/>
                <a:cs typeface="Times New Roman" panose="02020603050405020304" pitchFamily="18" charset="0"/>
              </a:rPr>
              <a:t>294</a:t>
            </a:r>
            <a:r>
              <a:rPr lang="zh-CN" altLang="en-US" sz="1600" dirty="0">
                <a:solidFill>
                  <a:srgbClr val="222222"/>
                </a:solidFill>
                <a:latin typeface="Times New Roman" panose="02020603050405020304" pitchFamily="18" charset="0"/>
                <a:cs typeface="Times New Roman" panose="02020603050405020304" pitchFamily="18" charset="0"/>
              </a:rPr>
              <a:t>次</a:t>
            </a:r>
            <a:endParaRPr lang="en-US" altLang="zh-CN" sz="1600" b="0" i="0" dirty="0">
              <a:solidFill>
                <a:srgbClr val="222222"/>
              </a:solidFill>
              <a:effectLst/>
              <a:latin typeface="Times New Roman" panose="02020603050405020304" pitchFamily="18" charset="0"/>
              <a:cs typeface="Times New Roman" panose="02020603050405020304" pitchFamily="18" charset="0"/>
            </a:endParaRPr>
          </a:p>
          <a:p>
            <a:r>
              <a:rPr lang="en-US" altLang="zh-CN" sz="1600" dirty="0">
                <a:solidFill>
                  <a:srgbClr val="222222"/>
                </a:solidFill>
                <a:latin typeface="Times New Roman" panose="02020603050405020304" pitchFamily="18" charset="0"/>
                <a:cs typeface="Times New Roman" panose="02020603050405020304" pitchFamily="18" charset="0"/>
              </a:rPr>
              <a:t>[6]</a:t>
            </a:r>
            <a:r>
              <a:rPr lang="en-US" altLang="zh-CN" sz="1600" b="0" i="0" dirty="0">
                <a:solidFill>
                  <a:srgbClr val="222222"/>
                </a:solidFill>
                <a:effectLst/>
                <a:latin typeface="Times New Roman" panose="02020603050405020304" pitchFamily="18" charset="0"/>
                <a:cs typeface="Times New Roman" panose="02020603050405020304" pitchFamily="18" charset="0"/>
              </a:rPr>
              <a:t> Wen G, Zhao Y, Duan Z, et al. Containment of higher-order multi-leader multi-agent systems: A dynamic output approach[J]. IEEE Transactions on Automatic Control, 2015, 61(4): 1135-1140. </a:t>
            </a:r>
            <a:r>
              <a:rPr lang="zh-CN" altLang="en-US" sz="1600" dirty="0">
                <a:solidFill>
                  <a:srgbClr val="222222"/>
                </a:solidFill>
                <a:latin typeface="Times New Roman" panose="02020603050405020304" pitchFamily="18" charset="0"/>
                <a:cs typeface="Times New Roman" panose="02020603050405020304" pitchFamily="18" charset="0"/>
              </a:rPr>
              <a:t>被引</a:t>
            </a:r>
            <a:r>
              <a:rPr lang="en-US" altLang="zh-CN" sz="1600" dirty="0">
                <a:solidFill>
                  <a:srgbClr val="222222"/>
                </a:solidFill>
                <a:latin typeface="Times New Roman" panose="02020603050405020304" pitchFamily="18" charset="0"/>
                <a:cs typeface="Times New Roman" panose="02020603050405020304" pitchFamily="18" charset="0"/>
              </a:rPr>
              <a:t>256</a:t>
            </a:r>
            <a:r>
              <a:rPr lang="zh-CN" altLang="en-US" sz="1600" dirty="0">
                <a:solidFill>
                  <a:srgbClr val="222222"/>
                </a:solidFill>
                <a:latin typeface="Times New Roman" panose="02020603050405020304" pitchFamily="18" charset="0"/>
                <a:cs typeface="Times New Roman" panose="02020603050405020304" pitchFamily="18" charset="0"/>
              </a:rPr>
              <a:t>次</a:t>
            </a:r>
            <a:endParaRPr lang="zh-CN" altLang="en-US" sz="16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663067" y="1803878"/>
            <a:ext cx="376334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部分高被引文章列表：</a:t>
            </a:r>
          </a:p>
        </p:txBody>
      </p:sp>
      <p:sp>
        <p:nvSpPr>
          <p:cNvPr id="2" name="文本框 1"/>
          <p:cNvSpPr txBox="1"/>
          <p:nvPr/>
        </p:nvSpPr>
        <p:spPr>
          <a:xfrm>
            <a:off x="-36512" y="3175557"/>
            <a:ext cx="2016224" cy="170540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主要研究领域</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混沌控制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分叉理论分析</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复杂网络</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sp>
        <p:nvSpPr>
          <p:cNvPr id="9" name="文本框 8"/>
          <p:cNvSpPr txBox="1"/>
          <p:nvPr/>
        </p:nvSpPr>
        <p:spPr>
          <a:xfrm>
            <a:off x="2167318" y="1141128"/>
            <a:ext cx="6794883" cy="707886"/>
          </a:xfrm>
          <a:prstGeom prst="rect">
            <a:avLst/>
          </a:prstGeom>
          <a:noFill/>
        </p:spPr>
        <p:txBody>
          <a:bodyPr wrap="square" rtlCol="0">
            <a:spAutoFit/>
          </a:bodyPr>
          <a:lstStyle/>
          <a:p>
            <a:r>
              <a:rPr lang="zh-CN" altLang="en-US" b="0" i="0" dirty="0">
                <a:solidFill>
                  <a:srgbClr val="333333"/>
                </a:solidFill>
                <a:effectLst/>
                <a:latin typeface="Arial" panose="020B0604020202020204" pitchFamily="34" charset="0"/>
              </a:rPr>
              <a:t>       </a:t>
            </a:r>
            <a:r>
              <a:rPr lang="zh-CN" altLang="en-US" sz="2000" b="0" i="0" dirty="0">
                <a:solidFill>
                  <a:srgbClr val="333333"/>
                </a:solidFill>
                <a:effectLst/>
                <a:latin typeface="微软雅黑" panose="020B0503020204020204" pitchFamily="34" charset="-122"/>
                <a:ea typeface="微软雅黑" panose="020B0503020204020204" pitchFamily="34" charset="-122"/>
              </a:rPr>
              <a:t>谷歌学术总被引次数</a:t>
            </a:r>
            <a:r>
              <a:rPr lang="en-US" altLang="zh-CN" sz="2000" b="1" i="0" dirty="0">
                <a:solidFill>
                  <a:srgbClr val="333333"/>
                </a:solidFill>
                <a:effectLst/>
                <a:latin typeface="微软雅黑" panose="020B0503020204020204" pitchFamily="34" charset="-122"/>
                <a:ea typeface="微软雅黑" panose="020B0503020204020204" pitchFamily="34" charset="-122"/>
              </a:rPr>
              <a:t>113121</a:t>
            </a:r>
            <a:r>
              <a:rPr lang="zh-CN" altLang="en-US" sz="2000" b="0" i="0" dirty="0">
                <a:solidFill>
                  <a:srgbClr val="333333"/>
                </a:solidFill>
                <a:effectLst/>
                <a:latin typeface="微软雅黑" panose="020B0503020204020204" pitchFamily="34" charset="-122"/>
                <a:ea typeface="微软雅黑" panose="020B0503020204020204" pitchFamily="34" charset="-122"/>
              </a:rPr>
              <a:t>，</a:t>
            </a:r>
            <a:r>
              <a:rPr lang="en-US" altLang="zh-CN" sz="2000" b="0" i="0" dirty="0">
                <a:solidFill>
                  <a:srgbClr val="333333"/>
                </a:solidFill>
                <a:effectLst/>
                <a:latin typeface="微软雅黑" panose="020B0503020204020204" pitchFamily="34" charset="-122"/>
                <a:ea typeface="微软雅黑" panose="020B0503020204020204" pitchFamily="34" charset="-122"/>
              </a:rPr>
              <a:t>2016</a:t>
            </a:r>
            <a:r>
              <a:rPr lang="zh-CN" altLang="en-US" sz="2000" b="0" i="0" dirty="0">
                <a:solidFill>
                  <a:srgbClr val="333333"/>
                </a:solidFill>
                <a:effectLst/>
                <a:latin typeface="微软雅黑" panose="020B0503020204020204" pitchFamily="34" charset="-122"/>
                <a:ea typeface="微软雅黑" panose="020B0503020204020204" pitchFamily="34" charset="-122"/>
              </a:rPr>
              <a:t>年至今总被引次数</a:t>
            </a:r>
            <a:r>
              <a:rPr lang="en-US" altLang="zh-CN" sz="2000" b="1" i="0" dirty="0">
                <a:solidFill>
                  <a:srgbClr val="333333"/>
                </a:solidFill>
                <a:effectLst/>
                <a:latin typeface="微软雅黑" panose="020B0503020204020204" pitchFamily="34" charset="-122"/>
                <a:ea typeface="微软雅黑" panose="020B0503020204020204" pitchFamily="34" charset="-122"/>
              </a:rPr>
              <a:t>44625</a:t>
            </a:r>
            <a:r>
              <a:rPr lang="zh-CN" altLang="en-US" sz="2000" b="1" i="0" dirty="0">
                <a:solidFill>
                  <a:srgbClr val="333333"/>
                </a:solidFill>
                <a:effectLst/>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159224" y="2367156"/>
            <a:ext cx="6984776" cy="4463732"/>
          </a:xfrm>
          <a:prstGeom prst="rect">
            <a:avLst/>
          </a:prstGeom>
        </p:spPr>
      </p:pic>
      <p:pic>
        <p:nvPicPr>
          <p:cNvPr id="5" name="图片 4"/>
          <p:cNvPicPr>
            <a:picLocks noChangeAspect="1"/>
          </p:cNvPicPr>
          <p:nvPr/>
        </p:nvPicPr>
        <p:blipFill>
          <a:blip r:embed="rId4"/>
          <a:stretch>
            <a:fillRect/>
          </a:stretch>
        </p:blipFill>
        <p:spPr>
          <a:xfrm>
            <a:off x="8094" y="639853"/>
            <a:ext cx="1827602" cy="2585276"/>
          </a:xfrm>
          <a:prstGeom prst="rect">
            <a:avLst/>
          </a:prstGeom>
        </p:spPr>
      </p:pic>
      <p:sp>
        <p:nvSpPr>
          <p:cNvPr id="8" name="文本框 7"/>
          <p:cNvSpPr txBox="1"/>
          <p:nvPr/>
        </p:nvSpPr>
        <p:spPr>
          <a:xfrm>
            <a:off x="179512" y="3861048"/>
            <a:ext cx="4572000" cy="1705403"/>
          </a:xfrm>
          <a:prstGeom prst="rect">
            <a:avLst/>
          </a:prstGeom>
          <a:noFill/>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主要研究领域</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混沌控制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分叉理论分析</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复杂网络</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pic>
        <p:nvPicPr>
          <p:cNvPr id="4" name="图片 3"/>
          <p:cNvPicPr>
            <a:picLocks noChangeAspect="1"/>
          </p:cNvPicPr>
          <p:nvPr/>
        </p:nvPicPr>
        <p:blipFill>
          <a:blip r:embed="rId3"/>
          <a:stretch>
            <a:fillRect/>
          </a:stretch>
        </p:blipFill>
        <p:spPr>
          <a:xfrm>
            <a:off x="0" y="646911"/>
            <a:ext cx="1763688" cy="1938744"/>
          </a:xfrm>
          <a:prstGeom prst="rect">
            <a:avLst/>
          </a:prstGeom>
        </p:spPr>
      </p:pic>
      <p:sp>
        <p:nvSpPr>
          <p:cNvPr id="9" name="文本框 8"/>
          <p:cNvSpPr txBox="1"/>
          <p:nvPr/>
        </p:nvSpPr>
        <p:spPr>
          <a:xfrm>
            <a:off x="1975828" y="1058499"/>
            <a:ext cx="7056784" cy="1200329"/>
          </a:xfrm>
          <a:prstGeom prst="rect">
            <a:avLst/>
          </a:prstGeom>
          <a:noFill/>
        </p:spPr>
        <p:txBody>
          <a:bodyPr wrap="square" rtlCol="0">
            <a:spAutoFit/>
          </a:bodyPr>
          <a:lstStyle/>
          <a:p>
            <a:r>
              <a:rPr lang="zh-CN" altLang="en-US" b="1" i="0" dirty="0">
                <a:solidFill>
                  <a:srgbClr val="000000"/>
                </a:solidFill>
                <a:effectLst/>
                <a:latin typeface="微软雅黑" panose="020B0503020204020204" pitchFamily="34" charset="-122"/>
                <a:ea typeface="微软雅黑" panose="020B0503020204020204" pitchFamily="34" charset="-122"/>
              </a:rPr>
              <a:t>虞文武</a:t>
            </a:r>
            <a:r>
              <a:rPr lang="zh-CN" altLang="en-US" dirty="0">
                <a:solidFill>
                  <a:srgbClr val="000000"/>
                </a:solidFill>
                <a:latin typeface="宋体" panose="02010600030101010101" pitchFamily="2" charset="-122"/>
                <a:ea typeface="宋体" panose="02010600030101010101" pitchFamily="2" charset="-122"/>
              </a:rPr>
              <a:t>，</a:t>
            </a:r>
            <a:r>
              <a:rPr lang="zh-CN" altLang="en-US" dirty="0">
                <a:latin typeface="微软雅黑" panose="020B0503020204020204" pitchFamily="34" charset="-122"/>
                <a:ea typeface="微软雅黑" panose="020B0503020204020204" pitchFamily="34" charset="-122"/>
              </a:rPr>
              <a:t>东南大学首席教授，</a:t>
            </a:r>
            <a:r>
              <a:rPr lang="en-US" altLang="zh-CN" dirty="0">
                <a:latin typeface="微软雅黑" panose="020B0503020204020204" pitchFamily="34" charset="-122"/>
                <a:ea typeface="微软雅黑" panose="020B0503020204020204" pitchFamily="34" charset="-122"/>
              </a:rPr>
              <a:t>Thomson Reuters</a:t>
            </a:r>
            <a:r>
              <a:rPr lang="zh-CN" altLang="en-US" dirty="0">
                <a:latin typeface="微软雅黑" panose="020B0503020204020204" pitchFamily="34" charset="-122"/>
                <a:ea typeface="微软雅黑" panose="020B0503020204020204" pitchFamily="34" charset="-122"/>
              </a:rPr>
              <a:t>全球高被引科学家，复杂系统与网络科学研究中心副主任、复杂系统协同控制实验室主任。主要研究方向多智能体系统、编队控制复杂交通与交通网络、非线性优化。其成果有</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篇</a:t>
            </a:r>
            <a:r>
              <a:rPr lang="en-US" altLang="zh-CN" dirty="0">
                <a:latin typeface="微软雅黑" panose="020B0503020204020204" pitchFamily="34" charset="-122"/>
                <a:ea typeface="微软雅黑" panose="020B0503020204020204" pitchFamily="34" charset="-122"/>
              </a:rPr>
              <a:t>ESI</a:t>
            </a:r>
            <a:r>
              <a:rPr lang="zh-CN" altLang="en-US" dirty="0">
                <a:latin typeface="微软雅黑" panose="020B0503020204020204" pitchFamily="34" charset="-122"/>
                <a:ea typeface="微软雅黑" panose="020B0503020204020204" pitchFamily="34" charset="-122"/>
              </a:rPr>
              <a:t>高被引论文（学科前百分之一。）</a:t>
            </a:r>
          </a:p>
        </p:txBody>
      </p:sp>
      <p:sp>
        <p:nvSpPr>
          <p:cNvPr id="13" name="文本框 12"/>
          <p:cNvSpPr txBox="1"/>
          <p:nvPr/>
        </p:nvSpPr>
        <p:spPr>
          <a:xfrm>
            <a:off x="143508" y="3068960"/>
            <a:ext cx="8856984" cy="3785652"/>
          </a:xfrm>
          <a:prstGeom prst="rect">
            <a:avLst/>
          </a:prstGeom>
          <a:noFill/>
        </p:spPr>
        <p:txBody>
          <a:bodyPr wrap="square">
            <a:spAutoFit/>
          </a:bodyPr>
          <a:lstStyle/>
          <a:p>
            <a:r>
              <a:rPr lang="en-US" altLang="zh-CN" sz="1600" b="1" i="0" dirty="0">
                <a:solidFill>
                  <a:srgbClr val="333333"/>
                </a:solidFill>
                <a:effectLst/>
                <a:latin typeface="Times New Roman" panose="02020603050405020304" pitchFamily="18" charset="0"/>
                <a:cs typeface="Times New Roman" panose="02020603050405020304" pitchFamily="18" charset="0"/>
              </a:rPr>
              <a:t>[1]W. Yu</a:t>
            </a:r>
            <a:r>
              <a:rPr lang="en-US" altLang="zh-CN" sz="1600" b="0" i="0" dirty="0">
                <a:solidFill>
                  <a:srgbClr val="333333"/>
                </a:solidFill>
                <a:effectLst/>
                <a:latin typeface="Times New Roman" panose="02020603050405020304" pitchFamily="18" charset="0"/>
                <a:cs typeface="Times New Roman" panose="02020603050405020304" pitchFamily="18" charset="0"/>
              </a:rPr>
              <a:t>, W. Ren, W. Zheng, G. Chen, J. </a:t>
            </a:r>
            <a:r>
              <a:rPr lang="en-US" altLang="zh-CN" sz="1600" b="0" i="0" dirty="0" err="1">
                <a:solidFill>
                  <a:srgbClr val="333333"/>
                </a:solidFill>
                <a:effectLst/>
                <a:latin typeface="Times New Roman" panose="02020603050405020304" pitchFamily="18" charset="0"/>
                <a:cs typeface="Times New Roman" panose="02020603050405020304" pitchFamily="18" charset="0"/>
              </a:rPr>
              <a:t>Lü</a:t>
            </a:r>
            <a:r>
              <a:rPr lang="en-US" altLang="zh-CN" sz="1600" b="0" i="0" dirty="0">
                <a:solidFill>
                  <a:srgbClr val="333333"/>
                </a:solidFill>
                <a:effectLst/>
                <a:latin typeface="Times New Roman" panose="02020603050405020304" pitchFamily="18" charset="0"/>
                <a:cs typeface="Times New Roman" panose="02020603050405020304" pitchFamily="18" charset="0"/>
              </a:rPr>
              <a:t>, Distributed control gains design for consensus in multi-agent systems with second-order dynamics, </a:t>
            </a:r>
            <a:r>
              <a:rPr lang="en-US" altLang="zh-CN" sz="1600" b="0" i="1" dirty="0" err="1">
                <a:solidFill>
                  <a:srgbClr val="333333"/>
                </a:solidFill>
                <a:effectLst/>
                <a:latin typeface="Times New Roman" panose="02020603050405020304" pitchFamily="18" charset="0"/>
                <a:cs typeface="Times New Roman" panose="02020603050405020304" pitchFamily="18" charset="0"/>
              </a:rPr>
              <a:t>Automatica</a:t>
            </a:r>
            <a:r>
              <a:rPr lang="en-US" altLang="zh-CN" sz="1600" b="0" i="0" dirty="0">
                <a:solidFill>
                  <a:srgbClr val="333333"/>
                </a:solidFill>
                <a:effectLst/>
                <a:latin typeface="Times New Roman" panose="02020603050405020304" pitchFamily="18" charset="0"/>
                <a:cs typeface="Times New Roman" panose="02020603050405020304" pitchFamily="18" charset="0"/>
              </a:rPr>
              <a:t>, vol. 49, no. 7, pp. 2107-2115, 2013. </a:t>
            </a:r>
            <a:r>
              <a:rPr lang="zh-CN" altLang="en-US" sz="1600" b="1" i="0" dirty="0">
                <a:solidFill>
                  <a:srgbClr val="333333"/>
                </a:solidFill>
                <a:effectLst/>
                <a:latin typeface="Helvetica Neue"/>
              </a:rPr>
              <a:t>（</a:t>
            </a:r>
            <a:r>
              <a:rPr lang="en-US" altLang="zh-CN" sz="1600" b="1" i="0" dirty="0">
                <a:solidFill>
                  <a:srgbClr val="333333"/>
                </a:solidFill>
                <a:effectLst/>
                <a:latin typeface="Times New Roman" panose="02020603050405020304" pitchFamily="18" charset="0"/>
                <a:cs typeface="Times New Roman" panose="02020603050405020304" pitchFamily="18" charset="0"/>
              </a:rPr>
              <a:t>ESI</a:t>
            </a:r>
            <a:r>
              <a:rPr lang="zh-CN" altLang="en-US" sz="1600" b="1" i="0" dirty="0">
                <a:solidFill>
                  <a:srgbClr val="333333"/>
                </a:solidFill>
                <a:effectLst/>
                <a:latin typeface="Helvetica Neue"/>
              </a:rPr>
              <a:t>高被引论文）</a:t>
            </a:r>
            <a:endParaRPr lang="en-US" altLang="zh-CN" sz="1600" b="1" i="0" dirty="0">
              <a:solidFill>
                <a:srgbClr val="333333"/>
              </a:solidFill>
              <a:effectLst/>
              <a:latin typeface="Helvetica Neue"/>
            </a:endParaRPr>
          </a:p>
          <a:p>
            <a:r>
              <a:rPr lang="en-US" altLang="zh-CN" sz="1600" b="1" i="0" dirty="0">
                <a:solidFill>
                  <a:srgbClr val="333333"/>
                </a:solidFill>
                <a:effectLst/>
                <a:latin typeface="Times New Roman" panose="02020603050405020304" pitchFamily="18" charset="0"/>
                <a:cs typeface="Times New Roman" panose="02020603050405020304" pitchFamily="18" charset="0"/>
              </a:rPr>
              <a:t>[2]W. Yu</a:t>
            </a:r>
            <a:r>
              <a:rPr lang="en-US" altLang="zh-CN" sz="1600" b="0" i="0" dirty="0">
                <a:solidFill>
                  <a:srgbClr val="333333"/>
                </a:solidFill>
                <a:effectLst/>
                <a:latin typeface="Times New Roman" panose="02020603050405020304" pitchFamily="18" charset="0"/>
                <a:cs typeface="Times New Roman" panose="02020603050405020304" pitchFamily="18" charset="0"/>
              </a:rPr>
              <a:t>, J. </a:t>
            </a:r>
            <a:r>
              <a:rPr lang="en-US" altLang="zh-CN" sz="1600" b="0" i="0" dirty="0" err="1">
                <a:solidFill>
                  <a:srgbClr val="333333"/>
                </a:solidFill>
                <a:effectLst/>
                <a:latin typeface="Times New Roman" panose="02020603050405020304" pitchFamily="18" charset="0"/>
                <a:cs typeface="Times New Roman" panose="02020603050405020304" pitchFamily="18" charset="0"/>
              </a:rPr>
              <a:t>Lü</a:t>
            </a:r>
            <a:r>
              <a:rPr lang="en-US" altLang="zh-CN" sz="1600" b="0" i="0" dirty="0">
                <a:solidFill>
                  <a:srgbClr val="333333"/>
                </a:solidFill>
                <a:effectLst/>
                <a:latin typeface="Times New Roman" panose="02020603050405020304" pitchFamily="18" charset="0"/>
                <a:cs typeface="Times New Roman" panose="02020603050405020304" pitchFamily="18" charset="0"/>
              </a:rPr>
              <a:t>, X. Yu, G. Chen, A step forward to pinning control of complex networks: finding an optimal vertex to control, </a:t>
            </a:r>
            <a:r>
              <a:rPr lang="en-US" altLang="zh-CN" sz="1600" b="0" i="1" dirty="0">
                <a:solidFill>
                  <a:srgbClr val="333333"/>
                </a:solidFill>
                <a:effectLst/>
                <a:latin typeface="Times New Roman" panose="02020603050405020304" pitchFamily="18" charset="0"/>
                <a:cs typeface="Times New Roman" panose="02020603050405020304" pitchFamily="18" charset="0"/>
              </a:rPr>
              <a:t>The 9th Asian Control Conference</a:t>
            </a:r>
            <a:r>
              <a:rPr lang="en-US" altLang="zh-CN" sz="1600" b="0" i="0" dirty="0">
                <a:solidFill>
                  <a:srgbClr val="333333"/>
                </a:solidFill>
                <a:effectLst/>
                <a:latin typeface="Times New Roman" panose="02020603050405020304" pitchFamily="18" charset="0"/>
                <a:cs typeface="Times New Roman" panose="02020603050405020304" pitchFamily="18" charset="0"/>
              </a:rPr>
              <a:t>, Istanbul Turkey, Jun. 2013. </a:t>
            </a:r>
            <a:r>
              <a:rPr lang="zh-CN" altLang="en-US" sz="1600" b="0" i="0" dirty="0">
                <a:solidFill>
                  <a:srgbClr val="333333"/>
                </a:solidFill>
                <a:effectLst/>
                <a:latin typeface="Times New Roman" panose="02020603050405020304" pitchFamily="18" charset="0"/>
                <a:cs typeface="Times New Roman" panose="02020603050405020304" pitchFamily="18" charset="0"/>
              </a:rPr>
              <a:t>（</a:t>
            </a:r>
            <a:r>
              <a:rPr lang="en-US" altLang="zh-CN" sz="1600" b="1" i="0" dirty="0">
                <a:solidFill>
                  <a:srgbClr val="333333"/>
                </a:solidFill>
                <a:effectLst/>
                <a:latin typeface="Times New Roman" panose="02020603050405020304" pitchFamily="18" charset="0"/>
                <a:cs typeface="Times New Roman" panose="02020603050405020304" pitchFamily="18" charset="0"/>
              </a:rPr>
              <a:t>2013</a:t>
            </a:r>
            <a:r>
              <a:rPr lang="zh-CN" altLang="en-US" sz="1600" b="1" i="0" dirty="0">
                <a:solidFill>
                  <a:srgbClr val="333333"/>
                </a:solidFill>
                <a:effectLst/>
                <a:latin typeface="Helvetica Neue"/>
              </a:rPr>
              <a:t>年亚洲控制会议最佳论文奖</a:t>
            </a:r>
            <a:r>
              <a:rPr lang="zh-CN" altLang="en-US" sz="1600" b="0" i="0" dirty="0">
                <a:solidFill>
                  <a:srgbClr val="333333"/>
                </a:solidFill>
                <a:effectLst/>
                <a:latin typeface="Helvetica Neue"/>
              </a:rPr>
              <a:t>）</a:t>
            </a:r>
            <a:endParaRPr lang="en-US" altLang="zh-CN" sz="1600" b="0" i="0" dirty="0">
              <a:solidFill>
                <a:srgbClr val="333333"/>
              </a:solidFill>
              <a:effectLst/>
              <a:latin typeface="Helvetica Neue"/>
            </a:endParaRPr>
          </a:p>
          <a:p>
            <a:r>
              <a:rPr lang="en-US" altLang="zh-CN" sz="1600" b="1" dirty="0">
                <a:solidFill>
                  <a:srgbClr val="333333"/>
                </a:solidFill>
                <a:latin typeface="Times New Roman" panose="02020603050405020304" pitchFamily="18" charset="0"/>
                <a:cs typeface="Times New Roman" panose="02020603050405020304" pitchFamily="18" charset="0"/>
              </a:rPr>
              <a:t>[3]W. Yu, X. Yu, A forward step for adaptive synchronization in directed complex networks, 2013 IEEE International Symposium on Circuits and Systems, pp. 2091-2094, Beijing China, May 2013. (2013</a:t>
            </a:r>
            <a:r>
              <a:rPr lang="zh-CN" altLang="en-US" sz="1600" b="1" dirty="0">
                <a:solidFill>
                  <a:srgbClr val="333333"/>
                </a:solidFill>
                <a:latin typeface="Times New Roman" panose="02020603050405020304" pitchFamily="18" charset="0"/>
                <a:cs typeface="Times New Roman" panose="02020603050405020304" pitchFamily="18" charset="0"/>
              </a:rPr>
              <a:t>年</a:t>
            </a:r>
            <a:r>
              <a:rPr lang="en-US" altLang="zh-CN" sz="1600" dirty="0">
                <a:solidFill>
                  <a:srgbClr val="333333"/>
                </a:solidFill>
                <a:latin typeface="Times New Roman" panose="02020603050405020304" pitchFamily="18" charset="0"/>
                <a:cs typeface="Times New Roman" panose="02020603050405020304" pitchFamily="18" charset="0"/>
              </a:rPr>
              <a:t>IEEE</a:t>
            </a:r>
            <a:r>
              <a:rPr lang="zh-CN" altLang="en-US" sz="1600" b="1" i="0" dirty="0">
                <a:solidFill>
                  <a:srgbClr val="333333"/>
                </a:solidFill>
                <a:effectLst/>
                <a:latin typeface="Helvetica Neue"/>
              </a:rPr>
              <a:t>电路与系统协会神经系统与应用技术委员会最佳理论论文奖</a:t>
            </a:r>
            <a:r>
              <a:rPr lang="en-US" altLang="zh-CN" sz="1600" b="0" i="0" dirty="0">
                <a:solidFill>
                  <a:srgbClr val="333333"/>
                </a:solidFill>
                <a:effectLst/>
                <a:latin typeface="Helvetica Neue"/>
              </a:rPr>
              <a:t>)</a:t>
            </a:r>
            <a:endParaRPr lang="en-US" altLang="zh-CN" sz="1600" dirty="0">
              <a:solidFill>
                <a:srgbClr val="333333"/>
              </a:solidFill>
              <a:latin typeface="Helvetica Neue"/>
            </a:endParaRPr>
          </a:p>
          <a:p>
            <a:r>
              <a:rPr lang="en-US" altLang="zh-CN" sz="1600" b="1" dirty="0">
                <a:solidFill>
                  <a:srgbClr val="333333"/>
                </a:solidFill>
                <a:latin typeface="Times New Roman" panose="02020603050405020304" pitchFamily="18" charset="0"/>
                <a:cs typeface="Times New Roman" panose="02020603050405020304" pitchFamily="18" charset="0"/>
              </a:rPr>
              <a:t>[4]W. Yu, G. Chen, J. </a:t>
            </a:r>
            <a:r>
              <a:rPr lang="en-US" altLang="zh-CN" sz="1600" b="1" dirty="0" err="1">
                <a:solidFill>
                  <a:srgbClr val="333333"/>
                </a:solidFill>
                <a:latin typeface="Times New Roman" panose="02020603050405020304" pitchFamily="18" charset="0"/>
                <a:cs typeface="Times New Roman" panose="02020603050405020304" pitchFamily="18" charset="0"/>
              </a:rPr>
              <a:t>Lü</a:t>
            </a:r>
            <a:r>
              <a:rPr lang="en-US" altLang="zh-CN" sz="1600" b="1" dirty="0">
                <a:solidFill>
                  <a:srgbClr val="333333"/>
                </a:solidFill>
                <a:latin typeface="Times New Roman" panose="02020603050405020304" pitchFamily="18" charset="0"/>
                <a:cs typeface="Times New Roman" panose="02020603050405020304" pitchFamily="18" charset="0"/>
              </a:rPr>
              <a:t>, J. </a:t>
            </a:r>
            <a:r>
              <a:rPr lang="en-US" altLang="zh-CN" sz="1600" b="1" dirty="0" err="1">
                <a:solidFill>
                  <a:srgbClr val="333333"/>
                </a:solidFill>
                <a:latin typeface="Times New Roman" panose="02020603050405020304" pitchFamily="18" charset="0"/>
                <a:cs typeface="Times New Roman" panose="02020603050405020304" pitchFamily="18" charset="0"/>
              </a:rPr>
              <a:t>Kurths</a:t>
            </a:r>
            <a:r>
              <a:rPr lang="en-US" altLang="zh-CN" sz="1600" b="1" dirty="0">
                <a:solidFill>
                  <a:srgbClr val="333333"/>
                </a:solidFill>
                <a:latin typeface="Times New Roman" panose="02020603050405020304" pitchFamily="18" charset="0"/>
                <a:cs typeface="Times New Roman" panose="02020603050405020304" pitchFamily="18" charset="0"/>
              </a:rPr>
              <a:t>, Synchronization via pinning control on general complex networks, SIAM Journal on Control and Optimization, vol. 51, no. 2, pp. 1395-1416, 2013.</a:t>
            </a:r>
            <a:r>
              <a:rPr lang="zh-CN" altLang="en-US" sz="1600" b="1" dirty="0">
                <a:solidFill>
                  <a:srgbClr val="333333"/>
                </a:solidFill>
                <a:latin typeface="Times New Roman" panose="02020603050405020304" pitchFamily="18" charset="0"/>
                <a:cs typeface="Times New Roman" panose="02020603050405020304" pitchFamily="18" charset="0"/>
              </a:rPr>
              <a:t>（</a:t>
            </a:r>
            <a:r>
              <a:rPr lang="en-US" altLang="zh-CN" sz="1600" dirty="0">
                <a:solidFill>
                  <a:srgbClr val="333333"/>
                </a:solidFill>
                <a:latin typeface="Times New Roman" panose="02020603050405020304" pitchFamily="18" charset="0"/>
                <a:cs typeface="Times New Roman" panose="02020603050405020304" pitchFamily="18" charset="0"/>
              </a:rPr>
              <a:t>ESI</a:t>
            </a:r>
            <a:r>
              <a:rPr lang="zh-CN" altLang="en-US" sz="1600" b="1" i="0" dirty="0">
                <a:solidFill>
                  <a:srgbClr val="333333"/>
                </a:solidFill>
                <a:effectLst/>
                <a:latin typeface="Helvetica Neue"/>
              </a:rPr>
              <a:t>高被引论文）</a:t>
            </a:r>
            <a:endParaRPr lang="en-US" altLang="zh-CN" sz="1600" b="1" dirty="0">
              <a:solidFill>
                <a:srgbClr val="333333"/>
              </a:solidFill>
              <a:latin typeface="Helvetica Neue"/>
            </a:endParaRPr>
          </a:p>
          <a:p>
            <a:r>
              <a:rPr lang="en-US" altLang="zh-CN" sz="1600" b="1" dirty="0">
                <a:solidFill>
                  <a:srgbClr val="333333"/>
                </a:solidFill>
                <a:latin typeface="Times New Roman" panose="02020603050405020304" pitchFamily="18" charset="0"/>
                <a:cs typeface="Times New Roman" panose="02020603050405020304" pitchFamily="18" charset="0"/>
              </a:rPr>
              <a:t>[5]W. Yu, J. Cao, J. </a:t>
            </a:r>
            <a:r>
              <a:rPr lang="en-US" altLang="zh-CN" sz="1600" b="1" dirty="0" err="1">
                <a:solidFill>
                  <a:srgbClr val="333333"/>
                </a:solidFill>
                <a:latin typeface="Times New Roman" panose="02020603050405020304" pitchFamily="18" charset="0"/>
                <a:cs typeface="Times New Roman" panose="02020603050405020304" pitchFamily="18" charset="0"/>
              </a:rPr>
              <a:t>Lü</a:t>
            </a:r>
            <a:r>
              <a:rPr lang="en-US" altLang="zh-CN" sz="1600" b="1" dirty="0">
                <a:solidFill>
                  <a:srgbClr val="333333"/>
                </a:solidFill>
                <a:latin typeface="Times New Roman" panose="02020603050405020304" pitchFamily="18" charset="0"/>
                <a:cs typeface="Times New Roman" panose="02020603050405020304" pitchFamily="18" charset="0"/>
              </a:rPr>
              <a:t>, Global synchronization of linearly hybrid coupled networks with time-varying delay, SIAM Journal on Applied Dynamical Systems, vol. 7, no. 1, pp. 108-133, 2008. </a:t>
            </a:r>
            <a:r>
              <a:rPr lang="zh-CN" altLang="en-US" sz="1600" b="1" dirty="0">
                <a:solidFill>
                  <a:srgbClr val="333333"/>
                </a:solidFill>
                <a:latin typeface="Times New Roman" panose="02020603050405020304" pitchFamily="18" charset="0"/>
                <a:cs typeface="Times New Roman" panose="02020603050405020304" pitchFamily="18" charset="0"/>
              </a:rPr>
              <a:t>（</a:t>
            </a:r>
            <a:r>
              <a:rPr lang="en-US" altLang="zh-CN" sz="1600" b="1" dirty="0">
                <a:solidFill>
                  <a:srgbClr val="333333"/>
                </a:solidFill>
                <a:latin typeface="Times New Roman" panose="02020603050405020304" pitchFamily="18" charset="0"/>
                <a:cs typeface="Times New Roman" panose="02020603050405020304" pitchFamily="18" charset="0"/>
              </a:rPr>
              <a:t>ESI</a:t>
            </a:r>
            <a:r>
              <a:rPr lang="zh-CN" altLang="en-US" sz="1600" b="1" i="0" dirty="0">
                <a:solidFill>
                  <a:srgbClr val="333333"/>
                </a:solidFill>
                <a:effectLst/>
                <a:latin typeface="Helvetica Neue"/>
              </a:rPr>
              <a:t>高被引论文）（</a:t>
            </a:r>
            <a:r>
              <a:rPr lang="en-US" altLang="zh-CN" sz="1600" dirty="0">
                <a:solidFill>
                  <a:srgbClr val="333333"/>
                </a:solidFill>
                <a:latin typeface="Times New Roman" panose="02020603050405020304" pitchFamily="18" charset="0"/>
                <a:cs typeface="Times New Roman" panose="02020603050405020304" pitchFamily="18" charset="0"/>
              </a:rPr>
              <a:t>2008</a:t>
            </a:r>
            <a:r>
              <a:rPr lang="zh-CN" altLang="en-US" sz="1600" b="1" i="0" dirty="0">
                <a:solidFill>
                  <a:srgbClr val="333333"/>
                </a:solidFill>
                <a:effectLst/>
                <a:latin typeface="Helvetica Neue"/>
              </a:rPr>
              <a:t>年第三届中国百篇最具影响国际学术论文）</a:t>
            </a:r>
            <a:endParaRPr lang="zh-CN" altLang="en-US" sz="1600" dirty="0"/>
          </a:p>
        </p:txBody>
      </p:sp>
      <p:sp>
        <p:nvSpPr>
          <p:cNvPr id="14" name="文本框 13"/>
          <p:cNvSpPr txBox="1"/>
          <p:nvPr/>
        </p:nvSpPr>
        <p:spPr>
          <a:xfrm>
            <a:off x="154867" y="2699628"/>
            <a:ext cx="597666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主要代表性论著如下</a:t>
            </a:r>
            <a:r>
              <a:rPr lang="zh-CN" altLang="en-US"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pic>
        <p:nvPicPr>
          <p:cNvPr id="4" name="图片 3"/>
          <p:cNvPicPr>
            <a:picLocks noChangeAspect="1"/>
          </p:cNvPicPr>
          <p:nvPr/>
        </p:nvPicPr>
        <p:blipFill>
          <a:blip r:embed="rId3"/>
          <a:stretch>
            <a:fillRect/>
          </a:stretch>
        </p:blipFill>
        <p:spPr>
          <a:xfrm>
            <a:off x="0" y="639852"/>
            <a:ext cx="1763688" cy="1938744"/>
          </a:xfrm>
          <a:prstGeom prst="rect">
            <a:avLst/>
          </a:prstGeom>
        </p:spPr>
      </p:pic>
      <p:pic>
        <p:nvPicPr>
          <p:cNvPr id="3" name="图片 2"/>
          <p:cNvPicPr>
            <a:picLocks noChangeAspect="1"/>
          </p:cNvPicPr>
          <p:nvPr/>
        </p:nvPicPr>
        <p:blipFill>
          <a:blip r:embed="rId4"/>
          <a:stretch>
            <a:fillRect/>
          </a:stretch>
        </p:blipFill>
        <p:spPr>
          <a:xfrm>
            <a:off x="1763688" y="2134983"/>
            <a:ext cx="7460994" cy="4722563"/>
          </a:xfrm>
          <a:prstGeom prst="rect">
            <a:avLst/>
          </a:prstGeom>
        </p:spPr>
      </p:pic>
      <p:sp>
        <p:nvSpPr>
          <p:cNvPr id="5" name="文本框 4"/>
          <p:cNvSpPr txBox="1"/>
          <p:nvPr/>
        </p:nvSpPr>
        <p:spPr>
          <a:xfrm>
            <a:off x="2023882" y="1093622"/>
            <a:ext cx="72008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谷歌引用总数</a:t>
            </a:r>
            <a:r>
              <a:rPr lang="en-US" altLang="zh-CN" sz="2000" b="1" dirty="0"/>
              <a:t>20741</a:t>
            </a:r>
            <a:r>
              <a:rPr lang="zh-CN" altLang="en-US" sz="2000" dirty="0"/>
              <a:t>，</a:t>
            </a:r>
            <a:r>
              <a:rPr lang="en-US" altLang="zh-CN" sz="2000" dirty="0"/>
              <a:t>2016</a:t>
            </a:r>
            <a:r>
              <a:rPr lang="zh-CN" altLang="en-US" sz="2000" dirty="0">
                <a:latin typeface="微软雅黑" panose="020B0503020204020204" pitchFamily="34" charset="-122"/>
                <a:ea typeface="微软雅黑" panose="020B0503020204020204" pitchFamily="34" charset="-122"/>
              </a:rPr>
              <a:t>年至今引用总数</a:t>
            </a:r>
            <a:r>
              <a:rPr lang="en-US" altLang="zh-CN" sz="2000" b="1" dirty="0"/>
              <a:t>14656</a:t>
            </a:r>
            <a:endParaRPr lang="zh-CN" altLang="en-US" sz="2000" b="1" dirty="0"/>
          </a:p>
        </p:txBody>
      </p:sp>
      <p:sp>
        <p:nvSpPr>
          <p:cNvPr id="2" name="文本框 1"/>
          <p:cNvSpPr txBox="1"/>
          <p:nvPr/>
        </p:nvSpPr>
        <p:spPr>
          <a:xfrm>
            <a:off x="-72008" y="2613440"/>
            <a:ext cx="1907704" cy="4244560"/>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主要研究方向：</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复杂网络与复杂系统</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多智能体系统</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编队控制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网络安全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智能电网</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智慧城市</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复杂交通系统与交通网络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多智能体系统杰出团队与成果</a:t>
            </a:r>
          </a:p>
        </p:txBody>
      </p:sp>
      <p:pic>
        <p:nvPicPr>
          <p:cNvPr id="8" name="图片 7"/>
          <p:cNvPicPr>
            <a:picLocks noChangeAspect="1"/>
          </p:cNvPicPr>
          <p:nvPr/>
        </p:nvPicPr>
        <p:blipFill>
          <a:blip r:embed="rId3"/>
          <a:stretch>
            <a:fillRect/>
          </a:stretch>
        </p:blipFill>
        <p:spPr>
          <a:xfrm>
            <a:off x="0" y="653765"/>
            <a:ext cx="1835696" cy="1992484"/>
          </a:xfrm>
          <a:prstGeom prst="rect">
            <a:avLst/>
          </a:prstGeom>
        </p:spPr>
      </p:pic>
      <p:sp>
        <p:nvSpPr>
          <p:cNvPr id="9" name="文本框 8"/>
          <p:cNvSpPr txBox="1"/>
          <p:nvPr/>
        </p:nvSpPr>
        <p:spPr>
          <a:xfrm>
            <a:off x="80350" y="2702357"/>
            <a:ext cx="1674996" cy="2844177"/>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王龙</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北京大学教授长江学者</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系统与控制研究中心、智能控制实验室主任。</a:t>
            </a:r>
          </a:p>
        </p:txBody>
      </p:sp>
      <p:sp>
        <p:nvSpPr>
          <p:cNvPr id="13" name="文本框 12"/>
          <p:cNvSpPr txBox="1"/>
          <p:nvPr/>
        </p:nvSpPr>
        <p:spPr>
          <a:xfrm>
            <a:off x="2115836" y="1120675"/>
            <a:ext cx="6920659" cy="4770537"/>
          </a:xfrm>
          <a:prstGeom prst="rect">
            <a:avLst/>
          </a:prstGeom>
          <a:noFill/>
        </p:spPr>
        <p:txBody>
          <a:bodyPr wrap="square">
            <a:spAutoFit/>
          </a:bodyPr>
          <a:lstStyle/>
          <a:p>
            <a:r>
              <a:rPr lang="en-US" altLang="zh-CN" sz="1600" dirty="0">
                <a:solidFill>
                  <a:srgbClr val="222222"/>
                </a:solidFill>
                <a:latin typeface="Times New Roman" panose="02020603050405020304" pitchFamily="18" charset="0"/>
                <a:cs typeface="Times New Roman" panose="02020603050405020304" pitchFamily="18" charset="0"/>
              </a:rPr>
              <a:t>[1]</a:t>
            </a:r>
            <a:r>
              <a:rPr lang="en-US" altLang="zh-CN" sz="1600" b="0" i="0" dirty="0">
                <a:solidFill>
                  <a:srgbClr val="222222"/>
                </a:solidFill>
                <a:effectLst/>
                <a:latin typeface="Times New Roman" panose="02020603050405020304" pitchFamily="18" charset="0"/>
                <a:cs typeface="Times New Roman" panose="02020603050405020304" pitchFamily="18" charset="0"/>
              </a:rPr>
              <a:t>Qin J, Ma Q, Shi Y, et al. Recent advances in consensus of multi-agent systems: A brief survey[J]. IEEE Transactions on Industrial Electronics, 2016, 64(6): 4972-4983.</a:t>
            </a:r>
          </a:p>
          <a:p>
            <a:r>
              <a:rPr lang="en-US" altLang="zh-CN" sz="1600" b="0" i="0" dirty="0">
                <a:solidFill>
                  <a:srgbClr val="222222"/>
                </a:solidFill>
                <a:effectLst/>
                <a:latin typeface="Times New Roman" panose="02020603050405020304" pitchFamily="18" charset="0"/>
                <a:cs typeface="Times New Roman" panose="02020603050405020304" pitchFamily="18" charset="0"/>
              </a:rPr>
              <a:t>[2]Liu H, </a:t>
            </a:r>
            <a:r>
              <a:rPr lang="en-US" altLang="zh-CN" sz="1600" b="0" i="0" dirty="0" err="1">
                <a:solidFill>
                  <a:srgbClr val="222222"/>
                </a:solidFill>
                <a:effectLst/>
                <a:latin typeface="Times New Roman" panose="02020603050405020304" pitchFamily="18" charset="0"/>
                <a:cs typeface="Times New Roman" panose="02020603050405020304" pitchFamily="18" charset="0"/>
              </a:rPr>
              <a:t>Xie</a:t>
            </a:r>
            <a:r>
              <a:rPr lang="en-US" altLang="zh-CN" sz="1600" b="0" i="0" dirty="0">
                <a:solidFill>
                  <a:srgbClr val="222222"/>
                </a:solidFill>
                <a:effectLst/>
                <a:latin typeface="Times New Roman" panose="02020603050405020304" pitchFamily="18" charset="0"/>
                <a:cs typeface="Times New Roman" panose="02020603050405020304" pitchFamily="18" charset="0"/>
              </a:rPr>
              <a:t> G, Wang L. Necessary and sufficient conditions for containment control of networked multi-agent systems[J]. </a:t>
            </a:r>
            <a:r>
              <a:rPr lang="en-US" altLang="zh-CN" sz="1600" b="0" i="0" dirty="0" err="1">
                <a:solidFill>
                  <a:srgbClr val="222222"/>
                </a:solidFill>
                <a:effectLst/>
                <a:latin typeface="Times New Roman" panose="02020603050405020304" pitchFamily="18" charset="0"/>
                <a:cs typeface="Times New Roman" panose="02020603050405020304" pitchFamily="18" charset="0"/>
              </a:rPr>
              <a:t>Automatica</a:t>
            </a:r>
            <a:r>
              <a:rPr lang="en-US" altLang="zh-CN" sz="1600" b="0" i="0" dirty="0">
                <a:solidFill>
                  <a:srgbClr val="222222"/>
                </a:solidFill>
                <a:effectLst/>
                <a:latin typeface="Times New Roman" panose="02020603050405020304" pitchFamily="18" charset="0"/>
                <a:cs typeface="Times New Roman" panose="02020603050405020304" pitchFamily="18" charset="0"/>
              </a:rPr>
              <a:t>, 2012, 48(7): 1415-1422.</a:t>
            </a:r>
            <a:endParaRPr lang="en-US" altLang="zh-CN" sz="1600" dirty="0">
              <a:solidFill>
                <a:srgbClr val="222222"/>
              </a:solidFill>
              <a:latin typeface="Times New Roman" panose="02020603050405020304" pitchFamily="18" charset="0"/>
              <a:cs typeface="Times New Roman" panose="02020603050405020304" pitchFamily="18" charset="0"/>
            </a:endParaRPr>
          </a:p>
          <a:p>
            <a:r>
              <a:rPr lang="en-US" altLang="zh-CN" sz="1600" b="0" i="0" dirty="0">
                <a:solidFill>
                  <a:srgbClr val="222222"/>
                </a:solidFill>
                <a:effectLst/>
                <a:latin typeface="Times New Roman" panose="02020603050405020304" pitchFamily="18" charset="0"/>
                <a:cs typeface="Times New Roman" panose="02020603050405020304" pitchFamily="18" charset="0"/>
              </a:rPr>
              <a:t>[3]Zheng Y, Ma J, Wang L. Consensus of hybrid multi-agent systems[J]. IEEE transactions on neural networks and learning systems, 2017, 29(4): 1359-1365.</a:t>
            </a:r>
          </a:p>
          <a:p>
            <a:r>
              <a:rPr lang="en-US" altLang="zh-CN" sz="1600" b="0" i="0" dirty="0">
                <a:solidFill>
                  <a:srgbClr val="222222"/>
                </a:solidFill>
                <a:effectLst/>
                <a:latin typeface="Times New Roman" panose="02020603050405020304" pitchFamily="18" charset="0"/>
                <a:cs typeface="Times New Roman" panose="02020603050405020304" pitchFamily="18" charset="0"/>
              </a:rPr>
              <a:t>[4]Zheng Y, Wang L. Distributed consensus of heterogeneous multi-agent systems with fixed and switching topologies[J]. International Journal of Control, 2012, 85(12): 1967-1976.</a:t>
            </a:r>
          </a:p>
          <a:p>
            <a:r>
              <a:rPr lang="en-US" altLang="zh-CN" sz="1600" b="0" i="0" dirty="0">
                <a:solidFill>
                  <a:srgbClr val="222222"/>
                </a:solidFill>
                <a:effectLst/>
                <a:latin typeface="Times New Roman" panose="02020603050405020304" pitchFamily="18" charset="0"/>
                <a:cs typeface="Times New Roman" panose="02020603050405020304" pitchFamily="18" charset="0"/>
              </a:rPr>
              <a:t>[5]Yu J, Wang L. Group consensus of multi-agent systems with undirected communication graphs[C]//2009 7th Asian Control Conference. IEEE, 2009: 105-110.</a:t>
            </a:r>
          </a:p>
          <a:p>
            <a:r>
              <a:rPr lang="en-US" altLang="zh-CN" sz="1600" b="0" i="0" dirty="0">
                <a:solidFill>
                  <a:srgbClr val="222222"/>
                </a:solidFill>
                <a:effectLst/>
                <a:latin typeface="Times New Roman" panose="02020603050405020304" pitchFamily="18" charset="0"/>
                <a:cs typeface="Times New Roman" panose="02020603050405020304" pitchFamily="18" charset="0"/>
              </a:rPr>
              <a:t>[6]Liu K, Ji Z, </a:t>
            </a:r>
            <a:r>
              <a:rPr lang="en-US" altLang="zh-CN" sz="1600" b="0" i="0" dirty="0" err="1">
                <a:solidFill>
                  <a:srgbClr val="222222"/>
                </a:solidFill>
                <a:effectLst/>
                <a:latin typeface="Times New Roman" panose="02020603050405020304" pitchFamily="18" charset="0"/>
                <a:cs typeface="Times New Roman" panose="02020603050405020304" pitchFamily="18" charset="0"/>
              </a:rPr>
              <a:t>Xie</a:t>
            </a:r>
            <a:r>
              <a:rPr lang="en-US" altLang="zh-CN" sz="1600" b="0" i="0" dirty="0">
                <a:solidFill>
                  <a:srgbClr val="222222"/>
                </a:solidFill>
                <a:effectLst/>
                <a:latin typeface="Times New Roman" panose="02020603050405020304" pitchFamily="18" charset="0"/>
                <a:cs typeface="Times New Roman" panose="02020603050405020304" pitchFamily="18" charset="0"/>
              </a:rPr>
              <a:t> G, et al. Consensus for heterogeneous multi-agent systems under fixed and switching topologies[J]. Journal of the Franklin Institute, 2015, 352(9): 3670-3683.</a:t>
            </a:r>
          </a:p>
          <a:p>
            <a:r>
              <a:rPr lang="en-US" altLang="zh-CN" sz="1600" b="0" i="0" dirty="0">
                <a:solidFill>
                  <a:srgbClr val="222222"/>
                </a:solidFill>
                <a:effectLst/>
                <a:latin typeface="Times New Roman" panose="02020603050405020304" pitchFamily="18" charset="0"/>
                <a:cs typeface="Times New Roman" panose="02020603050405020304" pitchFamily="18" charset="0"/>
              </a:rPr>
              <a:t>[7]</a:t>
            </a:r>
            <a:r>
              <a:rPr lang="en-US" altLang="zh-CN" sz="1600" b="0" i="0" dirty="0" err="1">
                <a:solidFill>
                  <a:srgbClr val="222222"/>
                </a:solidFill>
                <a:effectLst/>
                <a:latin typeface="Times New Roman" panose="02020603050405020304" pitchFamily="18" charset="0"/>
                <a:cs typeface="Times New Roman" panose="02020603050405020304" pitchFamily="18" charset="0"/>
              </a:rPr>
              <a:t>Xie</a:t>
            </a:r>
            <a:r>
              <a:rPr lang="en-US" altLang="zh-CN" sz="1600" b="0" i="0" dirty="0">
                <a:solidFill>
                  <a:srgbClr val="222222"/>
                </a:solidFill>
                <a:effectLst/>
                <a:latin typeface="Times New Roman" panose="02020603050405020304" pitchFamily="18" charset="0"/>
                <a:cs typeface="Times New Roman" panose="02020603050405020304" pitchFamily="18" charset="0"/>
              </a:rPr>
              <a:t> G, Liu H, Wang L, et al. Consensus in networked multi-agent systems via sampled control: switching topology case[C]//2009 American Control Conference. IEEE, 2009: 4525-4530.</a:t>
            </a:r>
          </a:p>
        </p:txBody>
      </p:sp>
      <p:sp>
        <p:nvSpPr>
          <p:cNvPr id="14" name="文本框 13"/>
          <p:cNvSpPr txBox="1"/>
          <p:nvPr/>
        </p:nvSpPr>
        <p:spPr>
          <a:xfrm>
            <a:off x="2123728" y="744665"/>
            <a:ext cx="388843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部分代表性论著</a:t>
            </a:r>
          </a:p>
        </p:txBody>
      </p:sp>
      <p:sp>
        <p:nvSpPr>
          <p:cNvPr id="2" name="文本框 1"/>
          <p:cNvSpPr txBox="1"/>
          <p:nvPr/>
        </p:nvSpPr>
        <p:spPr>
          <a:xfrm>
            <a:off x="80350" y="5737325"/>
            <a:ext cx="8740122" cy="920573"/>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研究方向</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复杂网络与系统控制、多智能体系统协调与控制、</a:t>
            </a:r>
            <a:r>
              <a:rPr lang="zh-CN" altLang="en-US" b="0" i="0" dirty="0">
                <a:solidFill>
                  <a:srgbClr val="3E3A39"/>
                </a:solidFill>
                <a:effectLst/>
                <a:latin typeface="微软雅黑" panose="020B0503020204020204" pitchFamily="34" charset="-122"/>
                <a:ea typeface="微软雅黑" panose="020B0503020204020204" pitchFamily="34" charset="-122"/>
              </a:rPr>
              <a:t>网络化控制系统的分析与综合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89261"/>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多智能体系统杰出成果</a:t>
            </a:r>
          </a:p>
        </p:txBody>
      </p:sp>
      <p:sp>
        <p:nvSpPr>
          <p:cNvPr id="7" name="文本框 6"/>
          <p:cNvSpPr txBox="1"/>
          <p:nvPr/>
        </p:nvSpPr>
        <p:spPr>
          <a:xfrm>
            <a:off x="3345243" y="2132856"/>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多智能体系统杰出成果</a:t>
            </a:r>
          </a:p>
        </p:txBody>
      </p:sp>
      <p:sp>
        <p:nvSpPr>
          <p:cNvPr id="2" name="文本框 1"/>
          <p:cNvSpPr txBox="1"/>
          <p:nvPr/>
        </p:nvSpPr>
        <p:spPr>
          <a:xfrm>
            <a:off x="429559" y="856050"/>
            <a:ext cx="8534929" cy="646331"/>
          </a:xfrm>
          <a:prstGeom prst="rect">
            <a:avLst/>
          </a:prstGeom>
          <a:noFill/>
        </p:spPr>
        <p:txBody>
          <a:bodyPr wrap="square" rtlCol="0">
            <a:spAutoFit/>
          </a:bodyPr>
          <a:lstStyle/>
          <a:p>
            <a:r>
              <a:rPr lang="zh-CN" altLang="en-US" b="0" i="0" dirty="0">
                <a:solidFill>
                  <a:srgbClr val="333333"/>
                </a:solidFill>
                <a:effectLst/>
                <a:latin typeface="Helvetica Neue"/>
              </a:rPr>
              <a:t>      </a:t>
            </a:r>
            <a:r>
              <a:rPr lang="zh-CN" altLang="en-US" b="1" i="0" dirty="0">
                <a:solidFill>
                  <a:srgbClr val="333333"/>
                </a:solidFill>
                <a:effectLst/>
                <a:latin typeface="微软雅黑" panose="020B0503020204020204" pitchFamily="34" charset="-122"/>
                <a:ea typeface="微软雅黑" panose="020B0503020204020204" pitchFamily="34" charset="-122"/>
              </a:rPr>
              <a:t>黑板模型</a:t>
            </a:r>
            <a:r>
              <a:rPr lang="zh-CN" altLang="en-US" b="0" i="0" dirty="0">
                <a:solidFill>
                  <a:srgbClr val="333333"/>
                </a:solidFill>
                <a:effectLst/>
                <a:latin typeface="微软雅黑" panose="020B0503020204020204" pitchFamily="34" charset="-122"/>
                <a:ea typeface="微软雅黑" panose="020B0503020204020204" pitchFamily="34" charset="-122"/>
              </a:rPr>
              <a:t>是一种典型而流行的专家系统结构模式。黑板模型首先于</a:t>
            </a:r>
            <a:r>
              <a:rPr lang="en-US" altLang="zh-CN" b="0" i="0" dirty="0">
                <a:solidFill>
                  <a:srgbClr val="333333"/>
                </a:solidFill>
                <a:effectLst/>
                <a:latin typeface="微软雅黑" panose="020B0503020204020204" pitchFamily="34" charset="-122"/>
                <a:ea typeface="微软雅黑" panose="020B0503020204020204" pitchFamily="34" charset="-122"/>
              </a:rPr>
              <a:t>1973-1976</a:t>
            </a:r>
            <a:r>
              <a:rPr lang="zh-CN" altLang="en-US" b="0" i="0" dirty="0">
                <a:solidFill>
                  <a:srgbClr val="333333"/>
                </a:solidFill>
                <a:effectLst/>
                <a:latin typeface="微软雅黑" panose="020B0503020204020204" pitchFamily="34" charset="-122"/>
                <a:ea typeface="微软雅黑" panose="020B0503020204020204" pitchFamily="34" charset="-122"/>
              </a:rPr>
              <a:t>年在美国</a:t>
            </a:r>
            <a:r>
              <a:rPr lang="en-US" altLang="zh-CN" b="0" i="0" dirty="0">
                <a:solidFill>
                  <a:srgbClr val="333333"/>
                </a:solidFill>
                <a:effectLst/>
                <a:latin typeface="微软雅黑" panose="020B0503020204020204" pitchFamily="34" charset="-122"/>
                <a:ea typeface="微软雅黑" panose="020B0503020204020204" pitchFamily="34" charset="-122"/>
              </a:rPr>
              <a:t>Carnegie-Mellon</a:t>
            </a:r>
            <a:r>
              <a:rPr lang="zh-CN" altLang="en-US" b="0" i="0" dirty="0">
                <a:solidFill>
                  <a:srgbClr val="333333"/>
                </a:solidFill>
                <a:effectLst/>
                <a:latin typeface="微软雅黑" panose="020B0503020204020204" pitchFamily="34" charset="-122"/>
                <a:ea typeface="微软雅黑" panose="020B0503020204020204" pitchFamily="34" charset="-122"/>
              </a:rPr>
              <a:t>大学开发的</a:t>
            </a:r>
            <a:r>
              <a:rPr lang="en-US" altLang="zh-CN" b="0" i="0" dirty="0">
                <a:solidFill>
                  <a:srgbClr val="333333"/>
                </a:solidFill>
                <a:effectLst/>
                <a:latin typeface="微软雅黑" panose="020B0503020204020204" pitchFamily="34" charset="-122"/>
                <a:ea typeface="微软雅黑" panose="020B0503020204020204" pitchFamily="34" charset="-122"/>
              </a:rPr>
              <a:t>HEARSAY-Ⅱ</a:t>
            </a:r>
            <a:r>
              <a:rPr lang="zh-CN" altLang="en-US" b="0" i="0" dirty="0">
                <a:solidFill>
                  <a:srgbClr val="333333"/>
                </a:solidFill>
                <a:effectLst/>
                <a:latin typeface="微软雅黑" panose="020B0503020204020204" pitchFamily="34" charset="-122"/>
                <a:ea typeface="微软雅黑" panose="020B0503020204020204" pitchFamily="34" charset="-122"/>
              </a:rPr>
              <a:t>系统中创立</a:t>
            </a:r>
            <a:r>
              <a:rPr lang="zh-CN" altLang="en-US" dirty="0">
                <a:solidFill>
                  <a:srgbClr val="333333"/>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48411" y="6086914"/>
            <a:ext cx="8678945" cy="584775"/>
          </a:xfrm>
          <a:prstGeom prst="rect">
            <a:avLst/>
          </a:prstGeom>
          <a:noFill/>
        </p:spPr>
        <p:txBody>
          <a:bodyPr wrap="square" rtlCol="0">
            <a:spAutoFit/>
          </a:bodyPr>
          <a:lstStyle/>
          <a:p>
            <a:r>
              <a:rPr lang="en-US" altLang="zh-CN" sz="1600" b="0" i="0" dirty="0" err="1">
                <a:solidFill>
                  <a:srgbClr val="222222"/>
                </a:solidFill>
                <a:effectLst/>
                <a:latin typeface="Times New Roman" panose="02020603050405020304" pitchFamily="18" charset="0"/>
                <a:cs typeface="Times New Roman" panose="02020603050405020304" pitchFamily="18" charset="0"/>
              </a:rPr>
              <a:t>Erman</a:t>
            </a:r>
            <a:r>
              <a:rPr lang="en-US" altLang="zh-CN" sz="1600" b="0" i="0" dirty="0">
                <a:solidFill>
                  <a:srgbClr val="222222"/>
                </a:solidFill>
                <a:effectLst/>
                <a:latin typeface="Times New Roman" panose="02020603050405020304" pitchFamily="18" charset="0"/>
                <a:cs typeface="Times New Roman" panose="02020603050405020304" pitchFamily="18" charset="0"/>
              </a:rPr>
              <a:t> L D, Hayes-Roth F, Lesser V R, et al. The Hearsay-II speech-understanding system: Integrating knowledge to resolve uncertainty[J]. ACM Computing Surveys (CSUR), 1980, 12(2): 213-253.</a:t>
            </a:r>
            <a:endParaRPr lang="zh-CN" altLang="en-US" sz="1600"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4499992" y="1593919"/>
            <a:ext cx="4558400" cy="4116114"/>
          </a:xfrm>
          <a:prstGeom prst="rect">
            <a:avLst/>
          </a:prstGeom>
        </p:spPr>
      </p:pic>
      <p:sp>
        <p:nvSpPr>
          <p:cNvPr id="21" name="文本框 20"/>
          <p:cNvSpPr txBox="1"/>
          <p:nvPr/>
        </p:nvSpPr>
        <p:spPr>
          <a:xfrm>
            <a:off x="429559" y="2085847"/>
            <a:ext cx="3998425" cy="3416320"/>
          </a:xfrm>
          <a:prstGeom prst="rect">
            <a:avLst/>
          </a:prstGeom>
          <a:noFill/>
        </p:spPr>
        <p:txBody>
          <a:bodyPr wrap="square">
            <a:spAutoFit/>
          </a:bodyPr>
          <a:lstStyle/>
          <a:p>
            <a:r>
              <a:rPr lang="zh-CN" altLang="en-US" b="0" i="0" dirty="0">
                <a:solidFill>
                  <a:srgbClr val="4D4D4D"/>
                </a:solidFill>
                <a:effectLst/>
                <a:latin typeface="微软雅黑" panose="020B0503020204020204" pitchFamily="34" charset="-122"/>
                <a:ea typeface="微软雅黑" panose="020B0503020204020204" pitchFamily="34" charset="-122"/>
              </a:rPr>
              <a:t>       多个人类专家或主体专家协同求解一个问题，</a:t>
            </a:r>
            <a:r>
              <a:rPr lang="zh-CN" altLang="en-US" b="1" i="0" dirty="0">
                <a:solidFill>
                  <a:srgbClr val="4D4D4D"/>
                </a:solidFill>
                <a:effectLst/>
                <a:latin typeface="微软雅黑" panose="020B0503020204020204" pitchFamily="34" charset="-122"/>
                <a:ea typeface="微软雅黑" panose="020B0503020204020204" pitchFamily="34" charset="-122"/>
              </a:rPr>
              <a:t>黑板</a:t>
            </a:r>
            <a:r>
              <a:rPr lang="zh-CN" altLang="en-US" b="0" i="0" dirty="0">
                <a:solidFill>
                  <a:srgbClr val="4D4D4D"/>
                </a:solidFill>
                <a:effectLst/>
                <a:latin typeface="微软雅黑" panose="020B0503020204020204" pitchFamily="34" charset="-122"/>
                <a:ea typeface="微软雅黑" panose="020B0503020204020204" pitchFamily="34" charset="-122"/>
              </a:rPr>
              <a:t>是</a:t>
            </a:r>
            <a:r>
              <a:rPr lang="zh-CN" altLang="en-US" b="1" i="0" dirty="0">
                <a:solidFill>
                  <a:srgbClr val="4D4D4D"/>
                </a:solidFill>
                <a:effectLst/>
                <a:latin typeface="微软雅黑" panose="020B0503020204020204" pitchFamily="34" charset="-122"/>
                <a:ea typeface="微软雅黑" panose="020B0503020204020204" pitchFamily="34" charset="-122"/>
              </a:rPr>
              <a:t>一个共享的问题求解工作空间</a:t>
            </a:r>
            <a:r>
              <a:rPr lang="zh-CN" altLang="en-US" b="0" i="0" dirty="0">
                <a:solidFill>
                  <a:srgbClr val="4D4D4D"/>
                </a:solidFill>
                <a:effectLst/>
                <a:latin typeface="微软雅黑" panose="020B0503020204020204" pitchFamily="34" charset="-122"/>
                <a:ea typeface="微软雅黑" panose="020B0503020204020204" pitchFamily="34" charset="-122"/>
              </a:rPr>
              <a:t>，多个专家都能“看到”黑板。当问题和初始数据记录到黑板上，求解开始。所有专家通过“看”黑板寻求利用其专家经验知识求解问题的机会。当一个专家发现黑板上的信息足以支持他进一步求解问题时，他就将求解结果记录在黑板上。新增加的信息有可能使其他专家继续求解。重复这一过程直到问题彻底解决，获得最终结果。</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6203057" y="5741391"/>
            <a:ext cx="115226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黑板模型</a:t>
            </a:r>
          </a:p>
        </p:txBody>
      </p:sp>
      <p:sp>
        <p:nvSpPr>
          <p:cNvPr id="4" name="文本框 3"/>
          <p:cNvSpPr txBox="1"/>
          <p:nvPr/>
        </p:nvSpPr>
        <p:spPr>
          <a:xfrm>
            <a:off x="429559" y="1632952"/>
            <a:ext cx="138728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主要思想：</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多智能体系统杰出成果</a:t>
            </a:r>
          </a:p>
        </p:txBody>
      </p:sp>
      <p:sp>
        <p:nvSpPr>
          <p:cNvPr id="2" name="文本框 1"/>
          <p:cNvSpPr txBox="1"/>
          <p:nvPr/>
        </p:nvSpPr>
        <p:spPr>
          <a:xfrm>
            <a:off x="323528" y="908720"/>
            <a:ext cx="8424936"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哈佛大学的研究团队公布，他们利用</a:t>
            </a:r>
            <a:r>
              <a:rPr lang="zh-CN" altLang="en-US" b="1" dirty="0">
                <a:latin typeface="微软雅黑" panose="020B0503020204020204" pitchFamily="34" charset="-122"/>
                <a:ea typeface="微软雅黑" panose="020B0503020204020204" pitchFamily="34" charset="-122"/>
              </a:rPr>
              <a:t>多智能体协同控制技术</a:t>
            </a:r>
            <a:r>
              <a:rPr lang="zh-CN" altLang="en-US" dirty="0">
                <a:latin typeface="微软雅黑" panose="020B0503020204020204" pitchFamily="34" charset="-122"/>
                <a:ea typeface="微软雅黑" panose="020B0503020204020204" pitchFamily="34" charset="-122"/>
              </a:rPr>
              <a:t>开发了小机器人协同建造系统，模仿白蚁处理信息的方式，系统可以自动产生底层个体的简单规则，建造指定的复杂结构。每个自主小机器人，功能简单只感应局部的信息，并通过共享的环境来协同他们的行为，实现</a:t>
            </a:r>
            <a:r>
              <a:rPr lang="zh-CN" altLang="en-US" b="1" dirty="0">
                <a:latin typeface="微软雅黑" panose="020B0503020204020204" pitchFamily="34" charset="-122"/>
                <a:ea typeface="微软雅黑" panose="020B0503020204020204" pitchFamily="34" charset="-122"/>
              </a:rPr>
              <a:t>分布式控制</a:t>
            </a:r>
            <a:r>
              <a:rPr lang="zh-CN" altLang="en-US" dirty="0">
                <a:latin typeface="微软雅黑" panose="020B0503020204020204" pitchFamily="34" charset="-122"/>
                <a:ea typeface="微软雅黑" panose="020B0503020204020204" pitchFamily="34" charset="-122"/>
              </a:rPr>
              <a:t>。研究成果发表的</a:t>
            </a:r>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年的</a:t>
            </a:r>
            <a:r>
              <a:rPr lang="en-US" altLang="zh-CN" b="1" dirty="0">
                <a:latin typeface="微软雅黑" panose="020B0503020204020204" pitchFamily="34" charset="-122"/>
                <a:ea typeface="微软雅黑" panose="020B0503020204020204" pitchFamily="34" charset="-122"/>
              </a:rPr>
              <a:t>Science</a:t>
            </a:r>
            <a:r>
              <a:rPr lang="zh-CN" altLang="en-US" dirty="0">
                <a:latin typeface="微软雅黑" panose="020B0503020204020204" pitchFamily="34" charset="-122"/>
                <a:ea typeface="微软雅黑" panose="020B0503020204020204" pitchFamily="34" charset="-122"/>
              </a:rPr>
              <a:t>杂志上</a:t>
            </a:r>
            <a:r>
              <a:rPr lang="zh-CN" altLang="en-US" dirty="0"/>
              <a:t>。</a:t>
            </a:r>
            <a:endParaRPr lang="en-US" altLang="zh-CN" dirty="0"/>
          </a:p>
          <a:p>
            <a:endParaRPr lang="zh-CN" altLang="en-US" dirty="0"/>
          </a:p>
        </p:txBody>
      </p:sp>
      <p:sp>
        <p:nvSpPr>
          <p:cNvPr id="3" name="文本框 2"/>
          <p:cNvSpPr txBox="1"/>
          <p:nvPr/>
        </p:nvSpPr>
        <p:spPr>
          <a:xfrm>
            <a:off x="467544" y="6167045"/>
            <a:ext cx="8424936" cy="646331"/>
          </a:xfrm>
          <a:prstGeom prst="rect">
            <a:avLst/>
          </a:prstGeom>
          <a:noFill/>
        </p:spPr>
        <p:txBody>
          <a:bodyPr wrap="square" rtlCol="0">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Werfel J, Petersen K, Nagpal R. Designing collective behavior in a termite-inspired robot construction team[J]. Science, 2014, 343(6172): 754-758.</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433564" y="2348880"/>
            <a:ext cx="8283199" cy="36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2780928"/>
            <a:ext cx="9145016" cy="1846585"/>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83568" y="3212976"/>
            <a:ext cx="7644638" cy="854080"/>
          </a:xfrm>
          <a:prstGeom prst="rect">
            <a:avLst/>
          </a:prstGeom>
          <a:noFill/>
        </p:spPr>
        <p:txBody>
          <a:bodyPr wrap="square" rtlCol="0">
            <a:spAutoFit/>
          </a:bodyPr>
          <a:lstStyle/>
          <a:p>
            <a:pPr algn="ctr"/>
            <a:r>
              <a:rPr lang="zh-CN" altLang="en-US" sz="4950" b="1" dirty="0">
                <a:solidFill>
                  <a:schemeClr val="bg1"/>
                </a:solidFill>
                <a:latin typeface="微软雅黑" panose="020B0503020204020204" pitchFamily="34" charset="-122"/>
                <a:ea typeface="微软雅黑" panose="020B0503020204020204" pitchFamily="34" charset="-122"/>
              </a:rPr>
              <a:t>多智能体系统发展阶段</a:t>
            </a:r>
            <a:endParaRPr lang="en-US" altLang="zh-CN" sz="4950" b="1" dirty="0">
              <a:solidFill>
                <a:schemeClr val="bg1"/>
              </a:solidFill>
              <a:latin typeface="微软雅黑" panose="020B0503020204020204" pitchFamily="34" charset="-122"/>
              <a:ea typeface="微软雅黑" panose="020B0503020204020204" pitchFamily="34" charset="-122"/>
            </a:endParaRPr>
          </a:p>
        </p:txBody>
      </p:sp>
      <p:sp>
        <p:nvSpPr>
          <p:cNvPr id="9" name="任意多边形 8"/>
          <p:cNvSpPr/>
          <p:nvPr/>
        </p:nvSpPr>
        <p:spPr>
          <a:xfrm>
            <a:off x="251520" y="1988840"/>
            <a:ext cx="1271112" cy="1152128"/>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800" b="1" dirty="0">
                <a:latin typeface="Bell MT" panose="02020503060305020303" pitchFamily="18" charset="0"/>
                <a:ea typeface="华文隶书" panose="02010800040101010101" pitchFamily="2" charset="-122"/>
              </a:rPr>
              <a:t>1</a:t>
            </a:r>
            <a:endParaRPr lang="zh-CN" altLang="en-US" sz="8800" b="1" dirty="0">
              <a:latin typeface="Bell MT" panose="02020503060305020303" pitchFamily="18" charset="0"/>
              <a:ea typeface="华文隶书" panose="02010800040101010101" pitchFamily="2"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087" t="6184" r="6353" b="6254"/>
          <a:stretch>
            <a:fillRect/>
          </a:stretch>
        </p:blipFill>
        <p:spPr>
          <a:xfrm>
            <a:off x="7956376" y="2316342"/>
            <a:ext cx="936104" cy="936104"/>
          </a:xfrm>
          <a:prstGeom prst="ellipse">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多智能体系统杰出成果</a:t>
            </a:r>
          </a:p>
        </p:txBody>
      </p:sp>
      <p:pic>
        <p:nvPicPr>
          <p:cNvPr id="8" name="图片 7"/>
          <p:cNvPicPr>
            <a:picLocks noChangeAspect="1"/>
          </p:cNvPicPr>
          <p:nvPr/>
        </p:nvPicPr>
        <p:blipFill>
          <a:blip r:embed="rId3"/>
          <a:stretch>
            <a:fillRect/>
          </a:stretch>
        </p:blipFill>
        <p:spPr>
          <a:xfrm>
            <a:off x="4199500" y="1124744"/>
            <a:ext cx="4770281" cy="4155554"/>
          </a:xfrm>
          <a:prstGeom prst="rect">
            <a:avLst/>
          </a:prstGeom>
        </p:spPr>
      </p:pic>
      <p:sp>
        <p:nvSpPr>
          <p:cNvPr id="9" name="文本框 8"/>
          <p:cNvSpPr txBox="1"/>
          <p:nvPr/>
        </p:nvSpPr>
        <p:spPr>
          <a:xfrm>
            <a:off x="174219" y="1108698"/>
            <a:ext cx="3960440" cy="4247317"/>
          </a:xfrm>
          <a:prstGeom prst="rect">
            <a:avLst/>
          </a:prstGeom>
          <a:noFill/>
        </p:spPr>
        <p:txBody>
          <a:bodyPr wrap="square" rtlCol="0">
            <a:spAutoFit/>
          </a:bodyPr>
          <a:lstStyle/>
          <a:p>
            <a:r>
              <a:rPr lang="zh-CN" altLang="en-US" dirty="0"/>
              <a:t>        </a:t>
            </a:r>
            <a:r>
              <a:rPr lang="zh-CN" altLang="en-US" dirty="0">
                <a:latin typeface="微软雅黑" panose="020B0503020204020204" pitchFamily="34" charset="-122"/>
                <a:ea typeface="微软雅黑" panose="020B0503020204020204" pitchFamily="34" charset="-122"/>
              </a:rPr>
              <a:t>华为诺亚方舟实验室、天津大学、上海交通大学、伦敦大学学院研发了一个</a:t>
            </a:r>
            <a:r>
              <a:rPr lang="zh-CN" altLang="en-US" b="1" dirty="0">
                <a:latin typeface="微软雅黑" panose="020B0503020204020204" pitchFamily="34" charset="-122"/>
                <a:ea typeface="微软雅黑" panose="020B0503020204020204" pitchFamily="34" charset="-122"/>
              </a:rPr>
              <a:t>自动驾驶模拟仿真平台</a:t>
            </a:r>
            <a:r>
              <a:rPr lang="en-US" altLang="zh-CN"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SMARTYS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SMARTYS</a:t>
            </a:r>
            <a:r>
              <a:rPr lang="zh-CN" altLang="en-US" dirty="0">
                <a:latin typeface="微软雅黑" panose="020B0503020204020204" pitchFamily="34" charset="-122"/>
                <a:ea typeface="微软雅黑" panose="020B0503020204020204" pitchFamily="34" charset="-122"/>
              </a:rPr>
              <a:t>针对的是仿真平台的两个限制性问题，一个是环境单一，大部分仿真平台都只设置了晴天天气，另一个是缺少与其他智能体的互动场景。</a:t>
            </a:r>
            <a:endParaRPr lang="en-US" altLang="zh-CN" dirty="0">
              <a:latin typeface="微软雅黑" panose="020B0503020204020204" pitchFamily="34" charset="-122"/>
              <a:ea typeface="微软雅黑" panose="020B0503020204020204" pitchFamily="34" charset="-122"/>
            </a:endParaRPr>
          </a:p>
          <a:p>
            <a:r>
              <a:rPr lang="en-US" altLang="zh-CN" b="1" i="0" dirty="0">
                <a:solidFill>
                  <a:srgbClr val="000000"/>
                </a:solidFill>
                <a:effectLst/>
                <a:latin typeface="微软雅黑" panose="020B0503020204020204" pitchFamily="34" charset="-122"/>
                <a:ea typeface="微软雅黑" panose="020B0503020204020204" pitchFamily="34" charset="-122"/>
              </a:rPr>
              <a:t>       SMARTS</a:t>
            </a:r>
            <a:r>
              <a:rPr lang="zh-CN" altLang="en-US" b="0" i="0" dirty="0">
                <a:solidFill>
                  <a:srgbClr val="000000"/>
                </a:solidFill>
                <a:effectLst/>
                <a:latin typeface="微软雅黑" panose="020B0503020204020204" pitchFamily="34" charset="-122"/>
                <a:ea typeface="微软雅黑" panose="020B0503020204020204" pitchFamily="34" charset="-122"/>
              </a:rPr>
              <a:t>的相关论文“</a:t>
            </a:r>
            <a:r>
              <a:rPr lang="en-US" altLang="zh-CN" b="0" i="0" dirty="0">
                <a:solidFill>
                  <a:srgbClr val="000000"/>
                </a:solidFill>
                <a:effectLst/>
                <a:latin typeface="微软雅黑" panose="020B0503020204020204" pitchFamily="34" charset="-122"/>
                <a:ea typeface="微软雅黑" panose="020B0503020204020204" pitchFamily="34" charset="-122"/>
              </a:rPr>
              <a:t>SMARTS: Scalable Multi-Agent Reinforcement Learning Training School for Autonomous Driving”</a:t>
            </a:r>
            <a:r>
              <a:rPr lang="zh-CN" altLang="en-US" b="0" i="0" dirty="0">
                <a:solidFill>
                  <a:srgbClr val="000000"/>
                </a:solidFill>
                <a:effectLst/>
                <a:latin typeface="微软雅黑" panose="020B0503020204020204" pitchFamily="34" charset="-122"/>
                <a:ea typeface="微软雅黑" panose="020B0503020204020204" pitchFamily="34" charset="-122"/>
              </a:rPr>
              <a:t>发表在机器人顶会之一</a:t>
            </a:r>
            <a:r>
              <a:rPr lang="en-US" altLang="zh-CN" b="0" i="0" dirty="0" err="1">
                <a:solidFill>
                  <a:srgbClr val="000000"/>
                </a:solidFill>
                <a:effectLst/>
                <a:latin typeface="微软雅黑" panose="020B0503020204020204" pitchFamily="34" charset="-122"/>
                <a:ea typeface="微软雅黑" panose="020B0503020204020204" pitchFamily="34" charset="-122"/>
              </a:rPr>
              <a:t>CoRL</a:t>
            </a:r>
            <a:r>
              <a:rPr lang="en-US" altLang="zh-CN" b="0" i="0" dirty="0">
                <a:solidFill>
                  <a:srgbClr val="000000"/>
                </a:solidFill>
                <a:effectLst/>
                <a:latin typeface="微软雅黑" panose="020B0503020204020204" pitchFamily="34" charset="-122"/>
                <a:ea typeface="微软雅黑" panose="020B0503020204020204" pitchFamily="34" charset="-122"/>
              </a:rPr>
              <a:t> 2020</a:t>
            </a:r>
            <a:r>
              <a:rPr lang="zh-CN" altLang="en-US" b="0" i="0" dirty="0">
                <a:solidFill>
                  <a:srgbClr val="000000"/>
                </a:solidFill>
                <a:effectLst/>
                <a:latin typeface="微软雅黑" panose="020B0503020204020204" pitchFamily="34" charset="-122"/>
                <a:ea typeface="微软雅黑" panose="020B0503020204020204" pitchFamily="34" charset="-122"/>
              </a:rPr>
              <a:t>上，并斩获最佳系统论文奖。</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23528" y="5877272"/>
            <a:ext cx="8928992"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Zhou M, Luo J, Villella J, et al. Smarts: Scalable multi-agent reinforcement learning training school for autonomous driving[J]. </a:t>
            </a:r>
            <a:r>
              <a:rPr lang="en-US" altLang="zh-CN" b="0" i="0" dirty="0" err="1">
                <a:solidFill>
                  <a:srgbClr val="222222"/>
                </a:solidFill>
                <a:effectLst/>
                <a:latin typeface="Times New Roman" panose="02020603050405020304" pitchFamily="18" charset="0"/>
                <a:cs typeface="Times New Roman" panose="02020603050405020304" pitchFamily="18" charset="0"/>
              </a:rPr>
              <a:t>arXiv</a:t>
            </a:r>
            <a:r>
              <a:rPr lang="en-US" altLang="zh-CN" b="0" i="0" dirty="0">
                <a:solidFill>
                  <a:srgbClr val="222222"/>
                </a:solidFill>
                <a:effectLst/>
                <a:latin typeface="Times New Roman" panose="02020603050405020304" pitchFamily="18" charset="0"/>
                <a:cs typeface="Times New Roman" panose="02020603050405020304" pitchFamily="18" charset="0"/>
              </a:rPr>
              <a:t> preprint arXiv:2010.09776, 2020.</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5292080" y="5348228"/>
            <a:ext cx="2808312" cy="369332"/>
          </a:xfrm>
          <a:prstGeom prst="rect">
            <a:avLst/>
          </a:prstGeom>
          <a:noFill/>
        </p:spPr>
        <p:txBody>
          <a:bodyPr wrap="square" rtlCol="0">
            <a:spAutoFit/>
          </a:bodyPr>
          <a:lstStyle/>
          <a:p>
            <a:r>
              <a:rPr lang="zh-CN" altLang="en-US" dirty="0"/>
              <a:t>多智能体应用于智能驾驶</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多智能体系统杰出成果</a:t>
            </a:r>
          </a:p>
        </p:txBody>
      </p:sp>
      <p:sp>
        <p:nvSpPr>
          <p:cNvPr id="10" name="文本框 9"/>
          <p:cNvSpPr txBox="1"/>
          <p:nvPr/>
        </p:nvSpPr>
        <p:spPr>
          <a:xfrm>
            <a:off x="167657" y="6093296"/>
            <a:ext cx="9247134" cy="646331"/>
          </a:xfrm>
          <a:prstGeom prst="rect">
            <a:avLst/>
          </a:prstGeom>
          <a:noFill/>
        </p:spPr>
        <p:txBody>
          <a:bodyPr wrap="square">
            <a:spAutoFit/>
          </a:bodyPr>
          <a:lstStyle/>
          <a:p>
            <a:r>
              <a:rPr lang="en-US" altLang="zh-CN" b="0" i="0" dirty="0" err="1">
                <a:solidFill>
                  <a:srgbClr val="222222"/>
                </a:solidFill>
                <a:effectLst/>
                <a:latin typeface="Arial" panose="020B0604020202020204" pitchFamily="34" charset="0"/>
              </a:rPr>
              <a:t>Mnih</a:t>
            </a:r>
            <a:r>
              <a:rPr lang="en-US" altLang="zh-CN" b="0" i="0" dirty="0">
                <a:solidFill>
                  <a:srgbClr val="222222"/>
                </a:solidFill>
                <a:effectLst/>
                <a:latin typeface="Arial" panose="020B0604020202020204" pitchFamily="34" charset="0"/>
              </a:rPr>
              <a:t> V, </a:t>
            </a:r>
            <a:r>
              <a:rPr lang="en-US" altLang="zh-CN" b="0" i="0" dirty="0" err="1">
                <a:solidFill>
                  <a:srgbClr val="222222"/>
                </a:solidFill>
                <a:effectLst/>
                <a:latin typeface="Arial" panose="020B0604020202020204" pitchFamily="34" charset="0"/>
              </a:rPr>
              <a:t>Kavukcuoglu</a:t>
            </a:r>
            <a:r>
              <a:rPr lang="en-US" altLang="zh-CN" b="0" i="0" dirty="0">
                <a:solidFill>
                  <a:srgbClr val="222222"/>
                </a:solidFill>
                <a:effectLst/>
                <a:latin typeface="Arial" panose="020B0604020202020204" pitchFamily="34" charset="0"/>
              </a:rPr>
              <a:t> K, Silver D, et al. Playing </a:t>
            </a:r>
            <a:r>
              <a:rPr lang="en-US" altLang="zh-CN" b="0" i="0" dirty="0" err="1">
                <a:solidFill>
                  <a:srgbClr val="222222"/>
                </a:solidFill>
                <a:effectLst/>
                <a:latin typeface="Arial" panose="020B0604020202020204" pitchFamily="34" charset="0"/>
              </a:rPr>
              <a:t>atari</a:t>
            </a:r>
            <a:r>
              <a:rPr lang="en-US" altLang="zh-CN" b="0" i="0" dirty="0">
                <a:solidFill>
                  <a:srgbClr val="222222"/>
                </a:solidFill>
                <a:effectLst/>
                <a:latin typeface="Arial" panose="020B0604020202020204" pitchFamily="34" charset="0"/>
              </a:rPr>
              <a:t> with deep reinforcement learning[J].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arXiv:1312.5602, 2013.</a:t>
            </a:r>
            <a:endParaRPr lang="zh-CN" altLang="en-US" dirty="0"/>
          </a:p>
        </p:txBody>
      </p:sp>
      <p:sp>
        <p:nvSpPr>
          <p:cNvPr id="12" name="文本框 11"/>
          <p:cNvSpPr txBox="1"/>
          <p:nvPr/>
        </p:nvSpPr>
        <p:spPr>
          <a:xfrm>
            <a:off x="251520" y="980728"/>
            <a:ext cx="8844609" cy="923330"/>
          </a:xfrm>
          <a:prstGeom prst="rect">
            <a:avLst/>
          </a:prstGeom>
          <a:noFill/>
        </p:spPr>
        <p:txBody>
          <a:bodyPr wrap="square">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      传统强化学习（</a:t>
            </a:r>
            <a:r>
              <a:rPr lang="en-US" altLang="zh-CN" b="0" i="0" dirty="0">
                <a:solidFill>
                  <a:srgbClr val="333333"/>
                </a:solidFill>
                <a:effectLst/>
                <a:latin typeface="微软雅黑" panose="020B0503020204020204" pitchFamily="34" charset="-122"/>
                <a:ea typeface="微软雅黑" panose="020B0503020204020204" pitchFamily="34" charset="-122"/>
              </a:rPr>
              <a:t>RL</a:t>
            </a:r>
            <a:r>
              <a:rPr lang="zh-CN" altLang="en-US" b="0" i="0" dirty="0">
                <a:solidFill>
                  <a:srgbClr val="333333"/>
                </a:solidFill>
                <a:effectLst/>
                <a:latin typeface="微软雅黑" panose="020B0503020204020204" pitchFamily="34" charset="-122"/>
                <a:ea typeface="微软雅黑" panose="020B0503020204020204" pitchFamily="34" charset="-122"/>
              </a:rPr>
              <a:t>）方法有较多局限性，如学习速率慢、泛化性差、需要手动对状态特征进行建模、无法应对高维空间等。为了解决此类问题，研究人员利用深度神经网络对</a:t>
            </a:r>
            <a:r>
              <a:rPr lang="en-US" altLang="zh-CN" b="0" i="0" dirty="0">
                <a:solidFill>
                  <a:srgbClr val="333333"/>
                </a:solidFill>
                <a:effectLst/>
                <a:latin typeface="微软雅黑" panose="020B0503020204020204" pitchFamily="34" charset="-122"/>
                <a:ea typeface="微软雅黑" panose="020B0503020204020204" pitchFamily="34" charset="-122"/>
              </a:rPr>
              <a:t>Q </a:t>
            </a:r>
            <a:r>
              <a:rPr lang="zh-CN" altLang="en-US" b="0" i="0" dirty="0">
                <a:solidFill>
                  <a:srgbClr val="333333"/>
                </a:solidFill>
                <a:effectLst/>
                <a:latin typeface="微软雅黑" panose="020B0503020204020204" pitchFamily="34" charset="-122"/>
                <a:ea typeface="微软雅黑" panose="020B0503020204020204" pitchFamily="34" charset="-122"/>
              </a:rPr>
              <a:t>函数和策略进行近似，这就是</a:t>
            </a:r>
            <a:r>
              <a:rPr lang="zh-CN" altLang="en-US" b="1" i="0" dirty="0">
                <a:solidFill>
                  <a:srgbClr val="333333"/>
                </a:solidFill>
                <a:effectLst/>
                <a:latin typeface="微软雅黑" panose="020B0503020204020204" pitchFamily="34" charset="-122"/>
                <a:ea typeface="微软雅黑" panose="020B0503020204020204" pitchFamily="34" charset="-122"/>
              </a:rPr>
              <a:t>深度强化学习方法</a:t>
            </a:r>
            <a:r>
              <a:rPr lang="zh-CN" altLang="en-US" b="0" i="0" dirty="0">
                <a:solidFill>
                  <a:srgbClr val="333333"/>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3131840" y="2231021"/>
            <a:ext cx="5880426" cy="3358219"/>
          </a:xfrm>
          <a:prstGeom prst="rect">
            <a:avLst/>
          </a:prstGeom>
        </p:spPr>
      </p:pic>
      <p:sp>
        <p:nvSpPr>
          <p:cNvPr id="14" name="文本框 13"/>
          <p:cNvSpPr txBox="1"/>
          <p:nvPr/>
        </p:nvSpPr>
        <p:spPr>
          <a:xfrm>
            <a:off x="251520" y="2924944"/>
            <a:ext cx="2808312" cy="1477328"/>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     AlphaGo</a:t>
            </a:r>
            <a:r>
              <a:rPr lang="zh-CN" altLang="en-US" dirty="0">
                <a:latin typeface="微软雅黑" panose="020B0503020204020204" pitchFamily="34" charset="-122"/>
                <a:ea typeface="微软雅黑" panose="020B0503020204020204" pitchFamily="34" charset="-122"/>
              </a:rPr>
              <a:t>的问世将</a:t>
            </a:r>
            <a:r>
              <a:rPr lang="zh-CN" altLang="en-US" b="1" dirty="0">
                <a:latin typeface="微软雅黑" panose="020B0503020204020204" pitchFamily="34" charset="-122"/>
                <a:ea typeface="微软雅黑" panose="020B0503020204020204" pitchFamily="34" charset="-122"/>
              </a:rPr>
              <a:t>深度强化学习</a:t>
            </a:r>
            <a:r>
              <a:rPr lang="zh-CN" altLang="en-US" dirty="0">
                <a:latin typeface="微软雅黑" panose="020B0503020204020204" pitchFamily="34" charset="-122"/>
                <a:ea typeface="微软雅黑" panose="020B0503020204020204" pitchFamily="34" charset="-122"/>
              </a:rPr>
              <a:t>的研究推向了新的高度。</a:t>
            </a:r>
            <a:r>
              <a:rPr lang="zh-CN" altLang="en-US" i="0" dirty="0">
                <a:solidFill>
                  <a:srgbClr val="191919"/>
                </a:solidFill>
                <a:effectLst/>
                <a:latin typeface="微软雅黑" panose="020B0503020204020204" pitchFamily="34" charset="-122"/>
                <a:ea typeface="微软雅黑" panose="020B0503020204020204" pitchFamily="34" charset="-122"/>
              </a:rPr>
              <a:t>再一次引发了各界对深度强化学习方法和围棋</a:t>
            </a:r>
            <a:r>
              <a:rPr lang="en-US" altLang="zh-CN" i="0" dirty="0">
                <a:solidFill>
                  <a:srgbClr val="191919"/>
                </a:solidFill>
                <a:effectLst/>
                <a:latin typeface="微软雅黑" panose="020B0503020204020204" pitchFamily="34" charset="-122"/>
                <a:ea typeface="微软雅黑" panose="020B0503020204020204" pitchFamily="34" charset="-122"/>
              </a:rPr>
              <a:t>AI</a:t>
            </a:r>
            <a:r>
              <a:rPr lang="zh-CN" altLang="en-US" i="0" dirty="0">
                <a:solidFill>
                  <a:srgbClr val="191919"/>
                </a:solidFill>
                <a:effectLst/>
                <a:latin typeface="微软雅黑" panose="020B0503020204020204" pitchFamily="34" charset="-122"/>
                <a:ea typeface="微软雅黑" panose="020B0503020204020204" pitchFamily="34" charset="-122"/>
              </a:rPr>
              <a:t>的关注与讨论。</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292080" y="5656602"/>
            <a:ext cx="1923180" cy="369332"/>
          </a:xfrm>
          <a:prstGeom prst="rect">
            <a:avLst/>
          </a:prstGeom>
          <a:noFill/>
        </p:spPr>
        <p:txBody>
          <a:bodyPr wrap="square" rtlCol="0">
            <a:spAutoFit/>
          </a:bodyPr>
          <a:lstStyle/>
          <a:p>
            <a:r>
              <a:rPr lang="en-US" altLang="zh-CN" dirty="0"/>
              <a:t>AlphaGo</a:t>
            </a:r>
            <a:r>
              <a:rPr lang="zh-CN" altLang="en-US" dirty="0"/>
              <a:t>对战柯洁</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研究方向</a:t>
            </a:r>
          </a:p>
        </p:txBody>
      </p:sp>
      <p:pic>
        <p:nvPicPr>
          <p:cNvPr id="2" name="图片 1"/>
          <p:cNvPicPr>
            <a:picLocks noChangeAspect="1"/>
          </p:cNvPicPr>
          <p:nvPr/>
        </p:nvPicPr>
        <p:blipFill rotWithShape="1">
          <a:blip r:embed="rId3"/>
          <a:srcRect l="2457" t="1262" r="2947" b="1496"/>
          <a:stretch>
            <a:fillRect/>
          </a:stretch>
        </p:blipFill>
        <p:spPr>
          <a:xfrm>
            <a:off x="1661571" y="980728"/>
            <a:ext cx="5544616" cy="5544616"/>
          </a:xfrm>
          <a:prstGeom prst="ellipse">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197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系统研究的发展</a:t>
            </a:r>
          </a:p>
        </p:txBody>
      </p:sp>
      <p:pic>
        <p:nvPicPr>
          <p:cNvPr id="4" name="图片 3"/>
          <p:cNvPicPr>
            <a:picLocks noChangeAspect="1"/>
          </p:cNvPicPr>
          <p:nvPr/>
        </p:nvPicPr>
        <p:blipFill>
          <a:blip r:embed="rId3"/>
          <a:stretch>
            <a:fillRect/>
          </a:stretch>
        </p:blipFill>
        <p:spPr>
          <a:xfrm>
            <a:off x="899592" y="1196752"/>
            <a:ext cx="7200800" cy="533677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系统研究的发展</a:t>
            </a:r>
          </a:p>
        </p:txBody>
      </p:sp>
      <p:pic>
        <p:nvPicPr>
          <p:cNvPr id="2" name="图片 1"/>
          <p:cNvPicPr>
            <a:picLocks noChangeAspect="1"/>
          </p:cNvPicPr>
          <p:nvPr/>
        </p:nvPicPr>
        <p:blipFill>
          <a:blip r:embed="rId3"/>
          <a:stretch>
            <a:fillRect/>
          </a:stretch>
        </p:blipFill>
        <p:spPr>
          <a:xfrm>
            <a:off x="107504" y="1340768"/>
            <a:ext cx="8891541" cy="488221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32825"/>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多智能体系统的研究意义</a:t>
            </a:r>
          </a:p>
        </p:txBody>
      </p:sp>
      <p:sp>
        <p:nvSpPr>
          <p:cNvPr id="9" name="文本框 8"/>
          <p:cNvSpPr txBox="1"/>
          <p:nvPr/>
        </p:nvSpPr>
        <p:spPr>
          <a:xfrm>
            <a:off x="98145" y="4326654"/>
            <a:ext cx="8663736" cy="1323439"/>
          </a:xfrm>
          <a:prstGeom prst="rect">
            <a:avLst/>
          </a:prstGeom>
          <a:noFill/>
        </p:spPr>
        <p:txBody>
          <a:bodyPr wrap="square" rtlCol="0">
            <a:spAutoFit/>
          </a:bodyPr>
          <a:lstStyle/>
          <a:p>
            <a:r>
              <a:rPr lang="en-US" altLang="zh-CN" sz="2000" b="0" i="0" dirty="0" err="1">
                <a:solidFill>
                  <a:srgbClr val="222222"/>
                </a:solidFill>
                <a:effectLst/>
                <a:latin typeface="Times New Roman" panose="02020603050405020304" pitchFamily="18" charset="0"/>
                <a:cs typeface="Times New Roman" panose="02020603050405020304" pitchFamily="18" charset="0"/>
              </a:rPr>
              <a:t>Shoham</a:t>
            </a:r>
            <a:r>
              <a:rPr lang="en-US" altLang="zh-CN" sz="2000" b="0" i="0" dirty="0">
                <a:solidFill>
                  <a:srgbClr val="222222"/>
                </a:solidFill>
                <a:effectLst/>
                <a:latin typeface="Times New Roman" panose="02020603050405020304" pitchFamily="18" charset="0"/>
                <a:cs typeface="Times New Roman" panose="02020603050405020304" pitchFamily="18" charset="0"/>
              </a:rPr>
              <a:t> Y, Powers R, </a:t>
            </a:r>
            <a:r>
              <a:rPr lang="en-US" altLang="zh-CN" sz="2000" b="0" i="0" dirty="0" err="1">
                <a:solidFill>
                  <a:srgbClr val="222222"/>
                </a:solidFill>
                <a:effectLst/>
                <a:latin typeface="Times New Roman" panose="02020603050405020304" pitchFamily="18" charset="0"/>
                <a:cs typeface="Times New Roman" panose="02020603050405020304" pitchFamily="18" charset="0"/>
              </a:rPr>
              <a:t>Grenager</a:t>
            </a:r>
            <a:r>
              <a:rPr lang="en-US" altLang="zh-CN" sz="2000" b="0" i="0" dirty="0">
                <a:solidFill>
                  <a:srgbClr val="222222"/>
                </a:solidFill>
                <a:effectLst/>
                <a:latin typeface="Times New Roman" panose="02020603050405020304" pitchFamily="18" charset="0"/>
                <a:cs typeface="Times New Roman" panose="02020603050405020304" pitchFamily="18" charset="0"/>
              </a:rPr>
              <a:t> T. If multi-agent learning is the answer, what is the question?[J]. Artificial intelligence, 2007, 171(7): 365-377</a:t>
            </a:r>
            <a:r>
              <a:rPr lang="en-US" altLang="zh-CN" sz="2000" b="0" i="0" dirty="0">
                <a:solidFill>
                  <a:srgbClr val="222222"/>
                </a:solidFill>
                <a:effectLst/>
                <a:latin typeface="Arial" panose="020B0604020202020204" pitchFamily="34" charset="0"/>
              </a:rPr>
              <a:t>.</a:t>
            </a:r>
          </a:p>
          <a:p>
            <a:r>
              <a:rPr lang="zh-CN" altLang="en-US" sz="2000" dirty="0">
                <a:solidFill>
                  <a:srgbClr val="222222"/>
                </a:solidFill>
                <a:latin typeface="微软雅黑" panose="020B0503020204020204" pitchFamily="34" charset="-122"/>
                <a:ea typeface="微软雅黑" panose="020B0503020204020204" pitchFamily="34" charset="-122"/>
              </a:rPr>
              <a:t>论文地址：</a:t>
            </a:r>
            <a:r>
              <a:rPr lang="en-US" altLang="zh-CN" sz="2000" b="0" i="0" dirty="0">
                <a:solidFill>
                  <a:srgbClr val="000000"/>
                </a:solidFill>
                <a:effectLst/>
                <a:latin typeface="Trebuchet MS" panose="020B0603020202020204" pitchFamily="34" charset="0"/>
              </a:rPr>
              <a:t> </a:t>
            </a:r>
            <a:r>
              <a:rPr lang="en-US" altLang="zh-CN" sz="2000" b="0" i="0" dirty="0">
                <a:solidFill>
                  <a:srgbClr val="000000"/>
                </a:solidFill>
                <a:effectLst/>
                <a:latin typeface="Times New Roman" panose="02020603050405020304" pitchFamily="18" charset="0"/>
                <a:cs typeface="Times New Roman" panose="02020603050405020304" pitchFamily="18" charset="0"/>
              </a:rPr>
              <a:t>http://robotics.stanford.edu/users/shoham/www%20papers/LearningInMAS.pdf</a:t>
            </a:r>
            <a:endParaRPr lang="en-US" altLang="zh-CN" sz="2000" dirty="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p:cNvSpPr txBox="1"/>
          <p:nvPr/>
        </p:nvSpPr>
        <p:spPr>
          <a:xfrm>
            <a:off x="5076056" y="3955981"/>
            <a:ext cx="8830528" cy="923330"/>
          </a:xfrm>
          <a:prstGeom prst="rect">
            <a:avLst/>
          </a:prstGeom>
          <a:noFill/>
        </p:spPr>
        <p:txBody>
          <a:bodyPr wrap="square">
            <a:spAutoFit/>
          </a:bodyPr>
          <a:lstStyle/>
          <a:p>
            <a:endParaRPr lang="en-US" altLang="zh-CN" b="0" i="0" dirty="0">
              <a:solidFill>
                <a:srgbClr val="222222"/>
              </a:solidFill>
              <a:effectLst/>
              <a:latin typeface="Arial" panose="020B0604020202020204" pitchFamily="34" charset="0"/>
            </a:endParaRPr>
          </a:p>
          <a:p>
            <a:endParaRPr lang="en-US" altLang="zh-CN" b="0" i="0" dirty="0">
              <a:solidFill>
                <a:srgbClr val="222222"/>
              </a:solidFill>
              <a:effectLst/>
              <a:latin typeface="Arial" panose="020B0604020202020204" pitchFamily="34" charset="0"/>
            </a:endParaRPr>
          </a:p>
          <a:p>
            <a:endParaRPr lang="zh-CN" altLang="en-US" dirty="0"/>
          </a:p>
        </p:txBody>
      </p:sp>
      <p:sp>
        <p:nvSpPr>
          <p:cNvPr id="8" name="文本框 7"/>
          <p:cNvSpPr txBox="1"/>
          <p:nvPr/>
        </p:nvSpPr>
        <p:spPr>
          <a:xfrm>
            <a:off x="4283968" y="836712"/>
            <a:ext cx="4631288" cy="2646045"/>
          </a:xfrm>
          <a:prstGeom prst="rect">
            <a:avLst/>
          </a:prstGeom>
          <a:noFill/>
        </p:spPr>
        <p:txBody>
          <a:bodyPr wrap="square">
            <a:spAutoFit/>
          </a:bodyPr>
          <a:lstStyle/>
          <a:p>
            <a:r>
              <a:rPr lang="zh-CN" altLang="en-US" sz="2000"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多智能体系统的研究受到了学术界的广泛关注，但学者也会存在困惑，这些研究的意义是什么？</a:t>
            </a:r>
            <a:r>
              <a:rPr lang="en-US" altLang="zh-CN" b="1" i="0" dirty="0">
                <a:solidFill>
                  <a:srgbClr val="000000"/>
                </a:solidFill>
                <a:effectLst/>
                <a:latin typeface="微软雅黑" panose="020B0503020204020204" pitchFamily="34" charset="-122"/>
                <a:ea typeface="微软雅黑" panose="020B0503020204020204" pitchFamily="34" charset="-122"/>
              </a:rPr>
              <a:t> Yoav </a:t>
            </a:r>
            <a:r>
              <a:rPr lang="en-US" altLang="zh-CN" b="1" i="0" dirty="0" err="1">
                <a:solidFill>
                  <a:srgbClr val="000000"/>
                </a:solidFill>
                <a:effectLst/>
                <a:latin typeface="微软雅黑" panose="020B0503020204020204" pitchFamily="34" charset="-122"/>
                <a:ea typeface="微软雅黑" panose="020B0503020204020204" pitchFamily="34" charset="-122"/>
              </a:rPr>
              <a:t>Shoham</a:t>
            </a:r>
            <a:r>
              <a:rPr lang="zh-CN" altLang="en-US" b="0" i="0" dirty="0">
                <a:solidFill>
                  <a:srgbClr val="000000"/>
                </a:solidFill>
                <a:effectLst/>
                <a:latin typeface="微软雅黑" panose="020B0503020204020204" pitchFamily="34" charset="-122"/>
                <a:ea typeface="微软雅黑" panose="020B0503020204020204" pitchFamily="34" charset="-122"/>
              </a:rPr>
              <a:t>在这篇论文中提出了惊世之问：“</a:t>
            </a:r>
            <a:r>
              <a:rPr lang="en-US" altLang="zh-CN" b="0" i="0" dirty="0">
                <a:solidFill>
                  <a:srgbClr val="000000"/>
                </a:solidFill>
                <a:effectLst/>
                <a:latin typeface="微软雅黑" panose="020B0503020204020204" pitchFamily="34" charset="-122"/>
                <a:ea typeface="微软雅黑" panose="020B0503020204020204" pitchFamily="34" charset="-122"/>
              </a:rPr>
              <a:t>If multi-agent learning is the answer, what is the question?”</a:t>
            </a:r>
            <a:r>
              <a:rPr lang="zh-CN" altLang="en-US" dirty="0">
                <a:solidFill>
                  <a:srgbClr val="000000"/>
                </a:solidFill>
                <a:latin typeface="微软雅黑" panose="020B0503020204020204" pitchFamily="34" charset="-122"/>
                <a:ea typeface="微软雅黑" panose="020B0503020204020204" pitchFamily="34" charset="-122"/>
              </a:rPr>
              <a:t>。他总结了</a:t>
            </a:r>
            <a:r>
              <a:rPr lang="zh-CN" altLang="en-US" b="0" i="0" dirty="0">
                <a:solidFill>
                  <a:srgbClr val="000000"/>
                </a:solidFill>
                <a:effectLst/>
                <a:latin typeface="微软雅黑" panose="020B0503020204020204" pitchFamily="34" charset="-122"/>
                <a:ea typeface="微软雅黑" panose="020B0503020204020204" pitchFamily="34" charset="-122"/>
              </a:rPr>
              <a:t>当时的领域研究工作，并提出了多智能体学习的</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大目标：</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1" i="0" dirty="0">
                <a:solidFill>
                  <a:srgbClr val="000000"/>
                </a:solidFill>
                <a:effectLst/>
                <a:latin typeface="微软雅黑" panose="020B0503020204020204" pitchFamily="34" charset="-122"/>
                <a:ea typeface="微软雅黑" panose="020B0503020204020204" pitchFamily="34" charset="-122"/>
              </a:rPr>
              <a:t>1. </a:t>
            </a:r>
            <a:r>
              <a:rPr lang="zh-CN" altLang="en-US" b="1" i="0" dirty="0">
                <a:solidFill>
                  <a:srgbClr val="000000"/>
                </a:solidFill>
                <a:effectLst/>
                <a:latin typeface="微软雅黑" panose="020B0503020204020204" pitchFamily="34" charset="-122"/>
                <a:ea typeface="微软雅黑" panose="020B0503020204020204" pitchFamily="34" charset="-122"/>
              </a:rPr>
              <a:t>计算性 </a:t>
            </a:r>
            <a:r>
              <a:rPr lang="en-US" altLang="zh-CN" b="1" i="0" dirty="0">
                <a:solidFill>
                  <a:srgbClr val="000000"/>
                </a:solidFill>
                <a:effectLst/>
                <a:latin typeface="微软雅黑" panose="020B0503020204020204" pitchFamily="34" charset="-122"/>
                <a:ea typeface="微软雅黑" panose="020B0503020204020204" pitchFamily="34" charset="-122"/>
              </a:rPr>
              <a:t>2. </a:t>
            </a:r>
            <a:r>
              <a:rPr lang="zh-CN" altLang="en-US" b="1" i="0" dirty="0">
                <a:solidFill>
                  <a:srgbClr val="000000"/>
                </a:solidFill>
                <a:effectLst/>
                <a:latin typeface="微软雅黑" panose="020B0503020204020204" pitchFamily="34" charset="-122"/>
                <a:ea typeface="微软雅黑" panose="020B0503020204020204" pitchFamily="34" charset="-122"/>
              </a:rPr>
              <a:t>描述性 </a:t>
            </a:r>
            <a:r>
              <a:rPr lang="en-US" altLang="zh-CN" b="1" i="0" dirty="0">
                <a:solidFill>
                  <a:srgbClr val="000000"/>
                </a:solidFill>
                <a:effectLst/>
                <a:latin typeface="微软雅黑" panose="020B0503020204020204" pitchFamily="34" charset="-122"/>
                <a:ea typeface="微软雅黑" panose="020B0503020204020204" pitchFamily="34" charset="-122"/>
              </a:rPr>
              <a:t>3. </a:t>
            </a:r>
            <a:r>
              <a:rPr lang="zh-CN" altLang="en-US" b="1" i="0" dirty="0">
                <a:solidFill>
                  <a:srgbClr val="000000"/>
                </a:solidFill>
                <a:effectLst/>
                <a:latin typeface="微软雅黑" panose="020B0503020204020204" pitchFamily="34" charset="-122"/>
                <a:ea typeface="微软雅黑" panose="020B0503020204020204" pitchFamily="34" charset="-122"/>
              </a:rPr>
              <a:t>规范性 </a:t>
            </a:r>
            <a:r>
              <a:rPr lang="en-US" altLang="zh-CN" b="1" i="0" dirty="0">
                <a:solidFill>
                  <a:srgbClr val="000000"/>
                </a:solidFill>
                <a:effectLst/>
                <a:latin typeface="微软雅黑" panose="020B0503020204020204" pitchFamily="34" charset="-122"/>
                <a:ea typeface="微软雅黑" panose="020B0503020204020204" pitchFamily="34" charset="-122"/>
              </a:rPr>
              <a:t>4. </a:t>
            </a:r>
            <a:r>
              <a:rPr lang="zh-CN" altLang="en-US" b="1" i="0" dirty="0">
                <a:solidFill>
                  <a:srgbClr val="000000"/>
                </a:solidFill>
                <a:effectLst/>
                <a:latin typeface="微软雅黑" panose="020B0503020204020204" pitchFamily="34" charset="-122"/>
                <a:ea typeface="微软雅黑" panose="020B0503020204020204" pitchFamily="34" charset="-122"/>
              </a:rPr>
              <a:t>规定性，合作性 </a:t>
            </a:r>
            <a:r>
              <a:rPr lang="en-US" altLang="zh-CN" b="1" i="0" dirty="0">
                <a:solidFill>
                  <a:srgbClr val="000000"/>
                </a:solidFill>
                <a:effectLst/>
                <a:latin typeface="微软雅黑" panose="020B0503020204020204" pitchFamily="34" charset="-122"/>
                <a:ea typeface="微软雅黑" panose="020B0503020204020204" pitchFamily="34" charset="-122"/>
              </a:rPr>
              <a:t>5. </a:t>
            </a:r>
            <a:r>
              <a:rPr lang="zh-CN" altLang="en-US" b="1" i="0" dirty="0">
                <a:solidFill>
                  <a:srgbClr val="000000"/>
                </a:solidFill>
                <a:effectLst/>
                <a:latin typeface="微软雅黑" panose="020B0503020204020204" pitchFamily="34" charset="-122"/>
                <a:ea typeface="微软雅黑" panose="020B0503020204020204" pitchFamily="34" charset="-122"/>
              </a:rPr>
              <a:t>规定性，非合作性</a:t>
            </a:r>
            <a:r>
              <a:rPr lang="zh-CN" altLang="en-US" sz="2000" b="1" i="0" dirty="0">
                <a:solidFill>
                  <a:srgbClr val="000000"/>
                </a:solidFill>
                <a:effectLst/>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98145" y="931392"/>
            <a:ext cx="4104456" cy="2919251"/>
          </a:xfrm>
          <a:prstGeom prst="rect">
            <a:avLst/>
          </a:prstGeom>
        </p:spPr>
      </p:pic>
      <p:sp>
        <p:nvSpPr>
          <p:cNvPr id="12" name="文本框 11"/>
          <p:cNvSpPr txBox="1"/>
          <p:nvPr/>
        </p:nvSpPr>
        <p:spPr>
          <a:xfrm>
            <a:off x="1043608" y="3912164"/>
            <a:ext cx="1815885" cy="369332"/>
          </a:xfrm>
          <a:prstGeom prst="rect">
            <a:avLst/>
          </a:prstGeom>
          <a:noFill/>
        </p:spPr>
        <p:txBody>
          <a:bodyPr wrap="square">
            <a:spAutoFit/>
          </a:bodyPr>
          <a:lstStyle/>
          <a:p>
            <a:r>
              <a:rPr lang="en-US" altLang="zh-CN" sz="1800" b="1" i="0" dirty="0">
                <a:solidFill>
                  <a:srgbClr val="000000"/>
                </a:solidFill>
                <a:effectLst/>
                <a:latin typeface="微软雅黑" panose="020B0503020204020204" pitchFamily="34" charset="-122"/>
                <a:ea typeface="微软雅黑" panose="020B0503020204020204" pitchFamily="34" charset="-122"/>
              </a:rPr>
              <a:t>Yoav </a:t>
            </a:r>
            <a:r>
              <a:rPr lang="en-US" altLang="zh-CN" sz="1800" b="1" i="0" dirty="0" err="1">
                <a:solidFill>
                  <a:srgbClr val="000000"/>
                </a:solidFill>
                <a:effectLst/>
                <a:latin typeface="微软雅黑" panose="020B0503020204020204" pitchFamily="34" charset="-122"/>
                <a:ea typeface="微软雅黑" panose="020B0503020204020204" pitchFamily="34" charset="-122"/>
              </a:rPr>
              <a:t>Shoham</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多智能体系统的未来前景</a:t>
            </a:r>
          </a:p>
        </p:txBody>
      </p:sp>
      <p:sp>
        <p:nvSpPr>
          <p:cNvPr id="9" name="文本框 8"/>
          <p:cNvSpPr txBox="1"/>
          <p:nvPr/>
        </p:nvSpPr>
        <p:spPr>
          <a:xfrm>
            <a:off x="134587" y="4452071"/>
            <a:ext cx="3928891" cy="1631216"/>
          </a:xfrm>
          <a:prstGeom prst="rect">
            <a:avLst/>
          </a:prstGeom>
          <a:noFill/>
        </p:spPr>
        <p:txBody>
          <a:bodyPr wrap="square" rtlCol="0">
            <a:spAutoFit/>
          </a:bodyPr>
          <a:lstStyle/>
          <a:p>
            <a:r>
              <a:rPr lang="en-US" altLang="zh-CN" sz="2000" b="0" i="0" dirty="0">
                <a:solidFill>
                  <a:srgbClr val="333333"/>
                </a:solidFill>
                <a:effectLst/>
                <a:latin typeface="微软雅黑" panose="020B0503020204020204" pitchFamily="34" charset="-122"/>
                <a:ea typeface="微软雅黑" panose="020B0503020204020204" pitchFamily="34" charset="-122"/>
              </a:rPr>
              <a:t>       </a:t>
            </a:r>
            <a:r>
              <a:rPr lang="en-US" altLang="zh-CN" sz="2000" b="1" i="0" dirty="0">
                <a:solidFill>
                  <a:srgbClr val="333333"/>
                </a:solidFill>
                <a:effectLst/>
                <a:latin typeface="微软雅黑" panose="020B0503020204020204" pitchFamily="34" charset="-122"/>
                <a:ea typeface="微软雅黑" panose="020B0503020204020204" pitchFamily="34" charset="-122"/>
              </a:rPr>
              <a:t>Michael Wooldridge</a:t>
            </a:r>
            <a:r>
              <a:rPr lang="zh-CN" altLang="en-US" sz="2000" dirty="0">
                <a:solidFill>
                  <a:srgbClr val="333333"/>
                </a:solidFill>
                <a:latin typeface="微软雅黑" panose="020B0503020204020204" pitchFamily="34" charset="-122"/>
                <a:ea typeface="微软雅黑" panose="020B0503020204020204" pitchFamily="34" charset="-122"/>
              </a:rPr>
              <a:t>多智能体系统教父认为，人工智能未来发展的领域会向</a:t>
            </a:r>
            <a:r>
              <a:rPr lang="zh-CN" altLang="en-US" sz="2000" b="1" dirty="0">
                <a:solidFill>
                  <a:srgbClr val="333333"/>
                </a:solidFill>
                <a:latin typeface="微软雅黑" panose="020B0503020204020204" pitchFamily="34" charset="-122"/>
                <a:ea typeface="微软雅黑" panose="020B0503020204020204" pitchFamily="34" charset="-122"/>
              </a:rPr>
              <a:t>多智能体系</a:t>
            </a:r>
            <a:r>
              <a:rPr lang="zh-CN" altLang="en-US" sz="2000" dirty="0">
                <a:solidFill>
                  <a:srgbClr val="333333"/>
                </a:solidFill>
                <a:latin typeface="微软雅黑" panose="020B0503020204020204" pitchFamily="34" charset="-122"/>
                <a:ea typeface="微软雅黑" panose="020B0503020204020204" pitchFamily="34" charset="-122"/>
              </a:rPr>
              <a:t>探索，就是人工智能的未来是相互智能互联的。</a:t>
            </a:r>
            <a:endParaRPr lang="zh-CN" altLang="en-US" sz="20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923928" y="3861048"/>
            <a:ext cx="8830528" cy="923330"/>
          </a:xfrm>
          <a:prstGeom prst="rect">
            <a:avLst/>
          </a:prstGeom>
          <a:noFill/>
        </p:spPr>
        <p:txBody>
          <a:bodyPr wrap="square">
            <a:spAutoFit/>
          </a:bodyPr>
          <a:lstStyle/>
          <a:p>
            <a:endParaRPr lang="en-US" altLang="zh-CN" b="0" i="0" dirty="0">
              <a:solidFill>
                <a:srgbClr val="222222"/>
              </a:solidFill>
              <a:effectLst/>
              <a:latin typeface="Arial" panose="020B0604020202020204" pitchFamily="34" charset="0"/>
            </a:endParaRPr>
          </a:p>
          <a:p>
            <a:endParaRPr lang="en-US" altLang="zh-CN" b="0" i="0" dirty="0">
              <a:solidFill>
                <a:srgbClr val="222222"/>
              </a:solidFill>
              <a:effectLst/>
              <a:latin typeface="Arial" panose="020B0604020202020204" pitchFamily="34" charset="0"/>
            </a:endParaRPr>
          </a:p>
          <a:p>
            <a:endParaRPr lang="zh-CN" altLang="en-US" dirty="0"/>
          </a:p>
        </p:txBody>
      </p:sp>
      <p:pic>
        <p:nvPicPr>
          <p:cNvPr id="3" name="图片 2"/>
          <p:cNvPicPr>
            <a:picLocks noChangeAspect="1"/>
          </p:cNvPicPr>
          <p:nvPr/>
        </p:nvPicPr>
        <p:blipFill>
          <a:blip r:embed="rId3"/>
          <a:stretch>
            <a:fillRect/>
          </a:stretch>
        </p:blipFill>
        <p:spPr>
          <a:xfrm>
            <a:off x="12573" y="664559"/>
            <a:ext cx="4199387" cy="3334525"/>
          </a:xfrm>
          <a:prstGeom prst="rect">
            <a:avLst/>
          </a:prstGeom>
        </p:spPr>
      </p:pic>
      <p:pic>
        <p:nvPicPr>
          <p:cNvPr id="4" name="图片 3"/>
          <p:cNvPicPr>
            <a:picLocks noChangeAspect="1"/>
          </p:cNvPicPr>
          <p:nvPr/>
        </p:nvPicPr>
        <p:blipFill>
          <a:blip r:embed="rId4"/>
          <a:stretch>
            <a:fillRect/>
          </a:stretch>
        </p:blipFill>
        <p:spPr>
          <a:xfrm>
            <a:off x="4211960" y="664558"/>
            <a:ext cx="4921897" cy="621529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433" y="2748280"/>
            <a:ext cx="7772400" cy="1362075"/>
          </a:xfrm>
        </p:spPr>
        <p:txBody>
          <a:bodyPr/>
          <a:lstStyle/>
          <a:p>
            <a:r>
              <a:rPr lang="zh-CN" altLang="en-US" dirty="0"/>
              <a:t>未来多智能体系统会有哪些应用？</a:t>
            </a:r>
          </a:p>
        </p:txBody>
      </p:sp>
      <p:sp>
        <p:nvSpPr>
          <p:cNvPr id="3" name="文本占位符 2"/>
          <p:cNvSpPr>
            <a:spLocks noGrp="1"/>
          </p:cNvSpPr>
          <p:nvPr>
            <p:ph type="body" idx="1"/>
          </p:nvPr>
        </p:nvSpPr>
        <p:spPr>
          <a:xfrm>
            <a:off x="683578" y="764223"/>
            <a:ext cx="7772400" cy="1500187"/>
          </a:xfrm>
        </p:spPr>
        <p:txBody>
          <a:bodyPr/>
          <a:lstStyle/>
          <a:p>
            <a:r>
              <a:rPr lang="zh-CN" altLang="en-US" sz="5400">
                <a:solidFill>
                  <a:schemeClr val="tx1"/>
                </a:solidFill>
              </a:rPr>
              <a:t>讨论</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两个主要发展阶段</a:t>
            </a:r>
          </a:p>
        </p:txBody>
      </p:sp>
      <p:sp>
        <p:nvSpPr>
          <p:cNvPr id="4" name="Freeform 14"/>
          <p:cNvSpPr/>
          <p:nvPr/>
        </p:nvSpPr>
        <p:spPr>
          <a:xfrm>
            <a:off x="695358" y="1916832"/>
            <a:ext cx="7560840" cy="944886"/>
          </a:xfrm>
          <a:custGeom>
            <a:avLst/>
            <a:gdLst>
              <a:gd name="connsiteX0" fmla="*/ 0 w 7473950"/>
              <a:gd name="connsiteY0" fmla="*/ 1390650 h 1392017"/>
              <a:gd name="connsiteX1" fmla="*/ 2197100 w 7473950"/>
              <a:gd name="connsiteY1" fmla="*/ 279400 h 1392017"/>
              <a:gd name="connsiteX2" fmla="*/ 4756150 w 7473950"/>
              <a:gd name="connsiteY2" fmla="*/ 1390650 h 1392017"/>
              <a:gd name="connsiteX3" fmla="*/ 7473950 w 7473950"/>
              <a:gd name="connsiteY3" fmla="*/ 0 h 1392017"/>
            </a:gdLst>
            <a:ahLst/>
            <a:cxnLst>
              <a:cxn ang="0">
                <a:pos x="connsiteX0" y="connsiteY0"/>
              </a:cxn>
              <a:cxn ang="0">
                <a:pos x="connsiteX1" y="connsiteY1"/>
              </a:cxn>
              <a:cxn ang="0">
                <a:pos x="connsiteX2" y="connsiteY2"/>
              </a:cxn>
              <a:cxn ang="0">
                <a:pos x="connsiteX3" y="connsiteY3"/>
              </a:cxn>
            </a:cxnLst>
            <a:rect l="l" t="t" r="r" b="b"/>
            <a:pathLst>
              <a:path w="7473950" h="1392017">
                <a:moveTo>
                  <a:pt x="0" y="1390650"/>
                </a:moveTo>
                <a:cubicBezTo>
                  <a:pt x="702204" y="835025"/>
                  <a:pt x="1404408" y="279400"/>
                  <a:pt x="2197100" y="279400"/>
                </a:cubicBezTo>
                <a:cubicBezTo>
                  <a:pt x="2989792" y="279400"/>
                  <a:pt x="3876675" y="1437217"/>
                  <a:pt x="4756150" y="1390650"/>
                </a:cubicBezTo>
                <a:cubicBezTo>
                  <a:pt x="5635625" y="1344083"/>
                  <a:pt x="6968067" y="250825"/>
                  <a:pt x="7473950" y="0"/>
                </a:cubicBezTo>
              </a:path>
            </a:pathLst>
          </a:custGeom>
          <a:ln w="19050" cmpd="sng">
            <a:solidFill>
              <a:schemeClr val="bg1"/>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p>
        </p:txBody>
      </p:sp>
      <p:sp>
        <p:nvSpPr>
          <p:cNvPr id="11" name="矩形 10"/>
          <p:cNvSpPr/>
          <p:nvPr/>
        </p:nvSpPr>
        <p:spPr>
          <a:xfrm>
            <a:off x="1115616" y="2630885"/>
            <a:ext cx="2016224" cy="461665"/>
          </a:xfrm>
          <a:prstGeom prst="rect">
            <a:avLst/>
          </a:prstGeom>
        </p:spPr>
        <p:txBody>
          <a:bodyPr wrap="square">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1970-1990</a:t>
            </a:r>
            <a:endParaRPr lang="zh-CN" altLang="en-US" sz="2400" dirty="0">
              <a:solidFill>
                <a:srgbClr val="FF0000"/>
              </a:solidFill>
            </a:endParaRPr>
          </a:p>
        </p:txBody>
      </p:sp>
      <p:sp>
        <p:nvSpPr>
          <p:cNvPr id="12" name="Rounded Rectangle 16"/>
          <p:cNvSpPr/>
          <p:nvPr/>
        </p:nvSpPr>
        <p:spPr>
          <a:xfrm>
            <a:off x="1230559" y="1949847"/>
            <a:ext cx="563057" cy="563057"/>
          </a:xfrm>
          <a:prstGeom prst="roundRect">
            <a:avLst>
              <a:gd name="adj" fmla="val 50000"/>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i="1" dirty="0">
                <a:solidFill>
                  <a:schemeClr val="lt1"/>
                </a:solidFill>
              </a:rPr>
              <a:t>1</a:t>
            </a:r>
          </a:p>
        </p:txBody>
      </p:sp>
      <p:sp>
        <p:nvSpPr>
          <p:cNvPr id="13" name="矩形 12"/>
          <p:cNvSpPr/>
          <p:nvPr/>
        </p:nvSpPr>
        <p:spPr>
          <a:xfrm>
            <a:off x="1115616" y="3335254"/>
            <a:ext cx="1872208" cy="1200329"/>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主要关注智能</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的研究与设计</a:t>
            </a:r>
            <a:endParaRPr lang="zh-CN" altLang="en-US" sz="2400" dirty="0">
              <a:solidFill>
                <a:srgbClr val="FF0000"/>
              </a:solidFill>
            </a:endParaRPr>
          </a:p>
        </p:txBody>
      </p:sp>
      <p:sp>
        <p:nvSpPr>
          <p:cNvPr id="14" name="Rounded Rectangle 16"/>
          <p:cNvSpPr/>
          <p:nvPr/>
        </p:nvSpPr>
        <p:spPr>
          <a:xfrm>
            <a:off x="4746708" y="2365257"/>
            <a:ext cx="563057" cy="563057"/>
          </a:xfrm>
          <a:prstGeom prst="roundRect">
            <a:avLst>
              <a:gd name="adj" fmla="val 50000"/>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i="1" dirty="0">
                <a:solidFill>
                  <a:schemeClr val="lt1"/>
                </a:solidFill>
              </a:rPr>
              <a:t>2</a:t>
            </a:r>
          </a:p>
        </p:txBody>
      </p:sp>
      <p:sp>
        <p:nvSpPr>
          <p:cNvPr id="15" name="矩形 14"/>
          <p:cNvSpPr/>
          <p:nvPr/>
        </p:nvSpPr>
        <p:spPr>
          <a:xfrm>
            <a:off x="4685907" y="2996952"/>
            <a:ext cx="2016224" cy="461665"/>
          </a:xfrm>
          <a:prstGeom prst="rect">
            <a:avLst/>
          </a:prstGeom>
        </p:spPr>
        <p:txBody>
          <a:bodyPr wrap="square">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1990-</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至今</a:t>
            </a:r>
            <a:endParaRPr lang="zh-CN" altLang="en-US" sz="2400" dirty="0">
              <a:solidFill>
                <a:srgbClr val="FF0000"/>
              </a:solidFill>
            </a:endParaRPr>
          </a:p>
        </p:txBody>
      </p:sp>
      <p:sp>
        <p:nvSpPr>
          <p:cNvPr id="16" name="矩形 15"/>
          <p:cNvSpPr/>
          <p:nvPr/>
        </p:nvSpPr>
        <p:spPr>
          <a:xfrm>
            <a:off x="4746708" y="3540818"/>
            <a:ext cx="3209668" cy="1938992"/>
          </a:xfrm>
          <a:prstGeom prst="rect">
            <a:avLst/>
          </a:prstGeom>
        </p:spPr>
        <p:txBody>
          <a:bodyPr wrap="square">
            <a:spAutoFit/>
          </a:bodyPr>
          <a:lstStyle/>
          <a:p>
            <a:pPr algn="just"/>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的概念已经越来越广泛：关注多</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系统理论的研究及面向应用的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研究</a:t>
            </a:r>
            <a:endParaRPr lang="zh-CN" altLang="en-US" sz="240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多智能体研究的推进</a:t>
            </a:r>
          </a:p>
        </p:txBody>
      </p:sp>
      <p:sp>
        <p:nvSpPr>
          <p:cNvPr id="4" name="Freeform 14"/>
          <p:cNvSpPr/>
          <p:nvPr/>
        </p:nvSpPr>
        <p:spPr>
          <a:xfrm>
            <a:off x="695358" y="1916832"/>
            <a:ext cx="7560840" cy="944886"/>
          </a:xfrm>
          <a:custGeom>
            <a:avLst/>
            <a:gdLst>
              <a:gd name="connsiteX0" fmla="*/ 0 w 7473950"/>
              <a:gd name="connsiteY0" fmla="*/ 1390650 h 1392017"/>
              <a:gd name="connsiteX1" fmla="*/ 2197100 w 7473950"/>
              <a:gd name="connsiteY1" fmla="*/ 279400 h 1392017"/>
              <a:gd name="connsiteX2" fmla="*/ 4756150 w 7473950"/>
              <a:gd name="connsiteY2" fmla="*/ 1390650 h 1392017"/>
              <a:gd name="connsiteX3" fmla="*/ 7473950 w 7473950"/>
              <a:gd name="connsiteY3" fmla="*/ 0 h 1392017"/>
            </a:gdLst>
            <a:ahLst/>
            <a:cxnLst>
              <a:cxn ang="0">
                <a:pos x="connsiteX0" y="connsiteY0"/>
              </a:cxn>
              <a:cxn ang="0">
                <a:pos x="connsiteX1" y="connsiteY1"/>
              </a:cxn>
              <a:cxn ang="0">
                <a:pos x="connsiteX2" y="connsiteY2"/>
              </a:cxn>
              <a:cxn ang="0">
                <a:pos x="connsiteX3" y="connsiteY3"/>
              </a:cxn>
            </a:cxnLst>
            <a:rect l="l" t="t" r="r" b="b"/>
            <a:pathLst>
              <a:path w="7473950" h="1392017">
                <a:moveTo>
                  <a:pt x="0" y="1390650"/>
                </a:moveTo>
                <a:cubicBezTo>
                  <a:pt x="702204" y="835025"/>
                  <a:pt x="1404408" y="279400"/>
                  <a:pt x="2197100" y="279400"/>
                </a:cubicBezTo>
                <a:cubicBezTo>
                  <a:pt x="2989792" y="279400"/>
                  <a:pt x="3876675" y="1437217"/>
                  <a:pt x="4756150" y="1390650"/>
                </a:cubicBezTo>
                <a:cubicBezTo>
                  <a:pt x="5635625" y="1344083"/>
                  <a:pt x="6968067" y="250825"/>
                  <a:pt x="7473950" y="0"/>
                </a:cubicBezTo>
              </a:path>
            </a:pathLst>
          </a:custGeom>
          <a:ln w="19050" cmpd="sng">
            <a:solidFill>
              <a:schemeClr val="bg1"/>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p>
        </p:txBody>
      </p:sp>
      <p:sp>
        <p:nvSpPr>
          <p:cNvPr id="11" name="矩形 10"/>
          <p:cNvSpPr/>
          <p:nvPr/>
        </p:nvSpPr>
        <p:spPr>
          <a:xfrm>
            <a:off x="1115616" y="2630885"/>
            <a:ext cx="1008112" cy="461665"/>
          </a:xfrm>
          <a:prstGeom prst="rect">
            <a:avLst/>
          </a:prstGeom>
        </p:spPr>
        <p:txBody>
          <a:bodyPr wrap="square">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1989</a:t>
            </a:r>
            <a:endParaRPr lang="zh-CN" altLang="en-US" sz="2400" dirty="0">
              <a:solidFill>
                <a:srgbClr val="FF0000"/>
              </a:solidFill>
            </a:endParaRPr>
          </a:p>
        </p:txBody>
      </p:sp>
      <p:sp>
        <p:nvSpPr>
          <p:cNvPr id="12" name="Rounded Rectangle 16"/>
          <p:cNvSpPr/>
          <p:nvPr/>
        </p:nvSpPr>
        <p:spPr>
          <a:xfrm>
            <a:off x="1230559" y="1949847"/>
            <a:ext cx="563057" cy="563057"/>
          </a:xfrm>
          <a:prstGeom prst="roundRect">
            <a:avLst>
              <a:gd name="adj" fmla="val 50000"/>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i="1" dirty="0">
                <a:solidFill>
                  <a:schemeClr val="lt1"/>
                </a:solidFill>
              </a:rPr>
              <a:t>1</a:t>
            </a:r>
          </a:p>
        </p:txBody>
      </p:sp>
      <p:sp>
        <p:nvSpPr>
          <p:cNvPr id="13" name="矩形 12"/>
          <p:cNvSpPr/>
          <p:nvPr/>
        </p:nvSpPr>
        <p:spPr>
          <a:xfrm>
            <a:off x="857512" y="3165286"/>
            <a:ext cx="1872208" cy="2677656"/>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第一届国际多智能体欧洲学术会议，标志着该技术受到研究者的广泛重视</a:t>
            </a:r>
            <a:endParaRPr lang="zh-CN" altLang="en-US" sz="2400" dirty="0">
              <a:solidFill>
                <a:srgbClr val="FF0000"/>
              </a:solidFill>
            </a:endParaRPr>
          </a:p>
        </p:txBody>
      </p:sp>
      <p:sp>
        <p:nvSpPr>
          <p:cNvPr id="14" name="Rounded Rectangle 16"/>
          <p:cNvSpPr/>
          <p:nvPr/>
        </p:nvSpPr>
        <p:spPr>
          <a:xfrm>
            <a:off x="4290471" y="2375318"/>
            <a:ext cx="563057" cy="563057"/>
          </a:xfrm>
          <a:prstGeom prst="roundRect">
            <a:avLst>
              <a:gd name="adj" fmla="val 50000"/>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i="1" dirty="0">
                <a:solidFill>
                  <a:schemeClr val="lt1"/>
                </a:solidFill>
              </a:rPr>
              <a:t>2</a:t>
            </a:r>
          </a:p>
        </p:txBody>
      </p:sp>
      <p:sp>
        <p:nvSpPr>
          <p:cNvPr id="15" name="矩形 14"/>
          <p:cNvSpPr/>
          <p:nvPr/>
        </p:nvSpPr>
        <p:spPr>
          <a:xfrm>
            <a:off x="3902937" y="3110483"/>
            <a:ext cx="2016224" cy="461665"/>
          </a:xfrm>
          <a:prstGeom prst="rect">
            <a:avLst/>
          </a:prstGeom>
        </p:spPr>
        <p:txBody>
          <a:bodyPr wrap="square">
            <a:spAutoFit/>
          </a:bodyPr>
          <a:lstStyle/>
          <a:p>
            <a:r>
              <a:rPr lang="en-US" altLang="zh-CN" sz="2400" b="1" dirty="0"/>
              <a:t>1993</a:t>
            </a:r>
            <a:endParaRPr lang="zh-CN" altLang="en-US" sz="2400" b="1" dirty="0"/>
          </a:p>
        </p:txBody>
      </p:sp>
      <p:sp>
        <p:nvSpPr>
          <p:cNvPr id="16" name="矩形 15"/>
          <p:cNvSpPr/>
          <p:nvPr/>
        </p:nvSpPr>
        <p:spPr>
          <a:xfrm>
            <a:off x="3347864" y="3534618"/>
            <a:ext cx="2016224" cy="1200329"/>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首次召开智能体形式化模型国际会议</a:t>
            </a:r>
          </a:p>
        </p:txBody>
      </p:sp>
      <p:sp>
        <p:nvSpPr>
          <p:cNvPr id="17" name="Rounded Rectangle 16"/>
          <p:cNvSpPr/>
          <p:nvPr/>
        </p:nvSpPr>
        <p:spPr>
          <a:xfrm>
            <a:off x="6588224" y="2294602"/>
            <a:ext cx="563057" cy="563057"/>
          </a:xfrm>
          <a:prstGeom prst="roundRect">
            <a:avLst>
              <a:gd name="adj" fmla="val 50000"/>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i="1" dirty="0"/>
              <a:t>3</a:t>
            </a:r>
            <a:endParaRPr lang="en-US" b="1" i="1" dirty="0">
              <a:solidFill>
                <a:schemeClr val="lt1"/>
              </a:solidFill>
            </a:endParaRPr>
          </a:p>
        </p:txBody>
      </p:sp>
      <p:sp>
        <p:nvSpPr>
          <p:cNvPr id="18" name="矩形 17"/>
          <p:cNvSpPr/>
          <p:nvPr/>
        </p:nvSpPr>
        <p:spPr>
          <a:xfrm>
            <a:off x="6474234" y="2987899"/>
            <a:ext cx="2016224" cy="461665"/>
          </a:xfrm>
          <a:prstGeom prst="rect">
            <a:avLst/>
          </a:prstGeom>
        </p:spPr>
        <p:txBody>
          <a:bodyPr wrap="square">
            <a:spAutoFit/>
          </a:bodyPr>
          <a:lstStyle/>
          <a:p>
            <a:r>
              <a:rPr lang="en-US" altLang="zh-CN" sz="2400" b="1" dirty="0"/>
              <a:t>1994</a:t>
            </a:r>
            <a:endParaRPr lang="zh-CN" altLang="en-US" sz="2400" b="1" dirty="0"/>
          </a:p>
        </p:txBody>
      </p:sp>
      <p:sp>
        <p:nvSpPr>
          <p:cNvPr id="20" name="矩形 19"/>
          <p:cNvSpPr/>
          <p:nvPr/>
        </p:nvSpPr>
        <p:spPr>
          <a:xfrm>
            <a:off x="5982232" y="3526354"/>
            <a:ext cx="2016224" cy="230695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第一届智能体理论、体系结构和语言国际会议，表明多智能体技术日益获得重视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2780928"/>
            <a:ext cx="9145016" cy="1846585"/>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83568" y="3212976"/>
            <a:ext cx="7644638" cy="854080"/>
          </a:xfrm>
          <a:prstGeom prst="rect">
            <a:avLst/>
          </a:prstGeom>
          <a:noFill/>
        </p:spPr>
        <p:txBody>
          <a:bodyPr wrap="square" rtlCol="0">
            <a:spAutoFit/>
          </a:bodyPr>
          <a:lstStyle/>
          <a:p>
            <a:pPr algn="ctr"/>
            <a:r>
              <a:rPr lang="zh-CN" altLang="en-US" sz="4950" b="1" dirty="0">
                <a:solidFill>
                  <a:schemeClr val="bg1"/>
                </a:solidFill>
                <a:latin typeface="微软雅黑" panose="020B0503020204020204" pitchFamily="34" charset="-122"/>
                <a:ea typeface="微软雅黑" panose="020B0503020204020204" pitchFamily="34" charset="-122"/>
              </a:rPr>
              <a:t>多智能体系统发展现状</a:t>
            </a:r>
            <a:endParaRPr lang="en-US" altLang="zh-CN" sz="4950" b="1" dirty="0">
              <a:solidFill>
                <a:schemeClr val="bg1"/>
              </a:solidFill>
              <a:latin typeface="微软雅黑" panose="020B0503020204020204" pitchFamily="34" charset="-122"/>
              <a:ea typeface="微软雅黑" panose="020B0503020204020204" pitchFamily="34" charset="-122"/>
            </a:endParaRPr>
          </a:p>
        </p:txBody>
      </p:sp>
      <p:sp>
        <p:nvSpPr>
          <p:cNvPr id="9" name="任意多边形 8"/>
          <p:cNvSpPr/>
          <p:nvPr/>
        </p:nvSpPr>
        <p:spPr>
          <a:xfrm>
            <a:off x="251520" y="1988840"/>
            <a:ext cx="1271112" cy="1152128"/>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800" b="1" dirty="0">
                <a:latin typeface="Bell MT" panose="02020503060305020303" pitchFamily="18" charset="0"/>
                <a:ea typeface="华文隶书" panose="02010800040101010101" pitchFamily="2" charset="-122"/>
              </a:rPr>
              <a:t>2</a:t>
            </a:r>
            <a:endParaRPr lang="zh-CN" altLang="en-US" sz="8800" b="1" dirty="0">
              <a:latin typeface="Bell MT" panose="02020503060305020303" pitchFamily="18" charset="0"/>
              <a:ea typeface="华文隶书" panose="02010800040101010101" pitchFamily="2"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087" t="6184" r="6353" b="6254"/>
          <a:stretch>
            <a:fillRect/>
          </a:stretch>
        </p:blipFill>
        <p:spPr>
          <a:xfrm>
            <a:off x="7956376" y="2316342"/>
            <a:ext cx="936104" cy="936104"/>
          </a:xfrm>
          <a:prstGeom prst="ellipse">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发展现状</a:t>
            </a:r>
          </a:p>
        </p:txBody>
      </p:sp>
      <p:sp>
        <p:nvSpPr>
          <p:cNvPr id="17" name="矩形 16"/>
          <p:cNvSpPr/>
          <p:nvPr/>
        </p:nvSpPr>
        <p:spPr>
          <a:xfrm>
            <a:off x="251520" y="1196752"/>
            <a:ext cx="7560840" cy="461665"/>
          </a:xfrm>
          <a:prstGeom prst="rect">
            <a:avLst/>
          </a:prstGeom>
        </p:spPr>
        <p:txBody>
          <a:bodyPr wrap="square">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Agent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AI</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领域重要的研究方向之一</a:t>
            </a:r>
            <a:endParaRPr lang="zh-CN" altLang="en-US" sz="2400" dirty="0">
              <a:solidFill>
                <a:srgbClr val="FF0000"/>
              </a:solidFill>
            </a:endParaRPr>
          </a:p>
        </p:txBody>
      </p:sp>
      <p:cxnSp>
        <p:nvCxnSpPr>
          <p:cNvPr id="18" name="直接连接符 17"/>
          <p:cNvCxnSpPr/>
          <p:nvPr/>
        </p:nvCxnSpPr>
        <p:spPr>
          <a:xfrm>
            <a:off x="323528" y="1772816"/>
            <a:ext cx="7776864" cy="0"/>
          </a:xfrm>
          <a:prstGeom prst="line">
            <a:avLst/>
          </a:prstGeom>
          <a:ln w="34925">
            <a:solidFill>
              <a:schemeClr val="bg1"/>
            </a:solidFill>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20" name="矩形 19"/>
          <p:cNvSpPr/>
          <p:nvPr/>
        </p:nvSpPr>
        <p:spPr>
          <a:xfrm>
            <a:off x="1619672" y="2039107"/>
            <a:ext cx="7200800" cy="400110"/>
          </a:xfrm>
          <a:prstGeom prst="rect">
            <a:avLst/>
          </a:prstGeom>
          <a:solidFill>
            <a:schemeClr val="bg1">
              <a:alpha val="53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IJCAI Award for Research Excellence: Victor Lesser</a:t>
            </a:r>
            <a:endParaRPr lang="zh-CN" altLang="en-US" sz="2000" dirty="0">
              <a:solidFill>
                <a:srgbClr val="FF0000"/>
              </a:solidFill>
            </a:endParaRPr>
          </a:p>
        </p:txBody>
      </p:sp>
      <p:pic>
        <p:nvPicPr>
          <p:cNvPr id="5" name="图片 4"/>
          <p:cNvPicPr>
            <a:picLocks noChangeAspect="1"/>
          </p:cNvPicPr>
          <p:nvPr/>
        </p:nvPicPr>
        <p:blipFill>
          <a:blip r:embed="rId3"/>
          <a:stretch>
            <a:fillRect/>
          </a:stretch>
        </p:blipFill>
        <p:spPr>
          <a:xfrm>
            <a:off x="395536" y="2060848"/>
            <a:ext cx="1076925" cy="1128434"/>
          </a:xfrm>
          <a:prstGeom prst="rect">
            <a:avLst/>
          </a:prstGeom>
        </p:spPr>
      </p:pic>
      <p:sp>
        <p:nvSpPr>
          <p:cNvPr id="21" name="矩形 20"/>
          <p:cNvSpPr/>
          <p:nvPr/>
        </p:nvSpPr>
        <p:spPr>
          <a:xfrm>
            <a:off x="261768" y="3512698"/>
            <a:ext cx="8774728" cy="1015663"/>
          </a:xfrm>
          <a:prstGeom prst="rect">
            <a:avLst/>
          </a:prstGeom>
          <a:solidFill>
            <a:schemeClr val="bg1">
              <a:alpha val="55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IJCAI Computers and Thought Award:</a:t>
            </a:r>
          </a:p>
          <a:p>
            <a:r>
              <a:rPr lang="en-US" altLang="zh-CN" sz="2000" dirty="0"/>
              <a:t>Sarit Kraus , Nicholas Jennings , </a:t>
            </a:r>
            <a:r>
              <a:rPr lang="en-US" altLang="zh-CN" sz="2000" dirty="0" err="1"/>
              <a:t>Tuomas</a:t>
            </a:r>
            <a:r>
              <a:rPr lang="en-US" altLang="zh-CN" sz="2000" dirty="0"/>
              <a:t> </a:t>
            </a:r>
            <a:r>
              <a:rPr lang="en-US" altLang="zh-CN" sz="2000" dirty="0" err="1"/>
              <a:t>Sandholm</a:t>
            </a:r>
            <a:r>
              <a:rPr lang="en-US" altLang="zh-CN" sz="2000" dirty="0"/>
              <a:t> , Peter Stone , Vincent </a:t>
            </a:r>
            <a:r>
              <a:rPr lang="en-US" altLang="zh-CN" sz="2000" dirty="0" err="1"/>
              <a:t>Conitzer</a:t>
            </a:r>
            <a:r>
              <a:rPr lang="en-US" altLang="zh-CN" sz="2000" dirty="0"/>
              <a:t> , Ariel </a:t>
            </a:r>
            <a:r>
              <a:rPr lang="en-US" altLang="zh-CN" sz="2000" dirty="0" err="1"/>
              <a:t>Procaccia</a:t>
            </a:r>
            <a:endParaRPr lang="zh-CN" altLang="en-US" sz="2000" dirty="0"/>
          </a:p>
        </p:txBody>
      </p:sp>
      <p:pic>
        <p:nvPicPr>
          <p:cNvPr id="9" name="图片 8"/>
          <p:cNvPicPr>
            <a:picLocks noChangeAspect="1"/>
          </p:cNvPicPr>
          <p:nvPr/>
        </p:nvPicPr>
        <p:blipFill>
          <a:blip r:embed="rId4"/>
          <a:stretch>
            <a:fillRect/>
          </a:stretch>
        </p:blipFill>
        <p:spPr>
          <a:xfrm>
            <a:off x="395536" y="4659999"/>
            <a:ext cx="1296144" cy="1722643"/>
          </a:xfrm>
          <a:prstGeom prst="rect">
            <a:avLst/>
          </a:prstGeom>
        </p:spPr>
      </p:pic>
      <p:pic>
        <p:nvPicPr>
          <p:cNvPr id="10" name="图片 9"/>
          <p:cNvPicPr>
            <a:picLocks noChangeAspect="1"/>
          </p:cNvPicPr>
          <p:nvPr/>
        </p:nvPicPr>
        <p:blipFill>
          <a:blip r:embed="rId5"/>
          <a:stretch>
            <a:fillRect/>
          </a:stretch>
        </p:blipFill>
        <p:spPr>
          <a:xfrm>
            <a:off x="1897456" y="4659999"/>
            <a:ext cx="1224136" cy="1706989"/>
          </a:xfrm>
          <a:prstGeom prst="rect">
            <a:avLst/>
          </a:prstGeom>
        </p:spPr>
      </p:pic>
      <p:pic>
        <p:nvPicPr>
          <p:cNvPr id="22" name="图片 21"/>
          <p:cNvPicPr>
            <a:picLocks noChangeAspect="1"/>
          </p:cNvPicPr>
          <p:nvPr/>
        </p:nvPicPr>
        <p:blipFill rotWithShape="1">
          <a:blip r:embed="rId6"/>
          <a:srcRect l="4762" r="4762"/>
          <a:stretch>
            <a:fillRect/>
          </a:stretch>
        </p:blipFill>
        <p:spPr>
          <a:xfrm>
            <a:off x="3337616" y="4663725"/>
            <a:ext cx="1368152" cy="1716661"/>
          </a:xfrm>
          <a:prstGeom prst="rect">
            <a:avLst/>
          </a:prstGeom>
        </p:spPr>
      </p:pic>
      <p:pic>
        <p:nvPicPr>
          <p:cNvPr id="23" name="图片 22"/>
          <p:cNvPicPr>
            <a:picLocks noChangeAspect="1"/>
          </p:cNvPicPr>
          <p:nvPr/>
        </p:nvPicPr>
        <p:blipFill>
          <a:blip r:embed="rId7"/>
          <a:stretch>
            <a:fillRect/>
          </a:stretch>
        </p:blipFill>
        <p:spPr>
          <a:xfrm>
            <a:off x="4854908" y="4659544"/>
            <a:ext cx="1147004" cy="1703547"/>
          </a:xfrm>
          <a:prstGeom prst="rect">
            <a:avLst/>
          </a:prstGeom>
        </p:spPr>
      </p:pic>
      <p:pic>
        <p:nvPicPr>
          <p:cNvPr id="24" name="图片 23"/>
          <p:cNvPicPr>
            <a:picLocks noChangeAspect="1"/>
          </p:cNvPicPr>
          <p:nvPr/>
        </p:nvPicPr>
        <p:blipFill>
          <a:blip r:embed="rId8"/>
          <a:stretch>
            <a:fillRect/>
          </a:stretch>
        </p:blipFill>
        <p:spPr>
          <a:xfrm>
            <a:off x="6217936" y="4659544"/>
            <a:ext cx="1172390" cy="1685984"/>
          </a:xfrm>
          <a:prstGeom prst="rect">
            <a:avLst/>
          </a:prstGeom>
        </p:spPr>
      </p:pic>
      <p:pic>
        <p:nvPicPr>
          <p:cNvPr id="25" name="图片 24"/>
          <p:cNvPicPr>
            <a:picLocks noChangeAspect="1"/>
          </p:cNvPicPr>
          <p:nvPr/>
        </p:nvPicPr>
        <p:blipFill>
          <a:blip r:embed="rId9"/>
          <a:stretch>
            <a:fillRect/>
          </a:stretch>
        </p:blipFill>
        <p:spPr>
          <a:xfrm>
            <a:off x="7561593" y="4659544"/>
            <a:ext cx="1305267" cy="17406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多智能体系统领域期刊（不限于）</a:t>
            </a:r>
          </a:p>
        </p:txBody>
      </p:sp>
      <p:sp>
        <p:nvSpPr>
          <p:cNvPr id="2" name="圆角矩形 1"/>
          <p:cNvSpPr/>
          <p:nvPr/>
        </p:nvSpPr>
        <p:spPr>
          <a:xfrm>
            <a:off x="179511" y="836712"/>
            <a:ext cx="8860881" cy="5904656"/>
          </a:xfrm>
          <a:prstGeom prst="roundRect">
            <a:avLst>
              <a:gd name="adj" fmla="val 5110"/>
            </a:avLst>
          </a:prstGeom>
          <a:solidFill>
            <a:schemeClr val="dk1">
              <a:alpha val="8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p:cNvSpPr/>
          <p:nvPr/>
        </p:nvSpPr>
        <p:spPr>
          <a:xfrm>
            <a:off x="323528" y="1084528"/>
            <a:ext cx="8208912" cy="523220"/>
          </a:xfrm>
          <a:prstGeom prst="rect">
            <a:avLst/>
          </a:prstGeom>
        </p:spPr>
        <p:txBody>
          <a:bodyPr wrap="square">
            <a:spAutoFit/>
          </a:bodyPr>
          <a:lstStyle/>
          <a:p>
            <a:r>
              <a:rPr lang="en-US" altLang="zh-CN" sz="2800" b="1" dirty="0">
                <a:solidFill>
                  <a:srgbClr val="FFC000"/>
                </a:solidFill>
                <a:latin typeface="微软雅黑" panose="020B0503020204020204" pitchFamily="34" charset="-122"/>
                <a:ea typeface="微软雅黑" panose="020B0503020204020204" pitchFamily="34" charset="-122"/>
              </a:rPr>
              <a:t>AI          </a:t>
            </a:r>
            <a:r>
              <a:rPr lang="en-US" altLang="zh-CN" sz="2800" dirty="0">
                <a:solidFill>
                  <a:schemeClr val="accent1">
                    <a:lumMod val="40000"/>
                    <a:lumOff val="60000"/>
                  </a:schemeClr>
                </a:solidFill>
              </a:rPr>
              <a:t>Artificial Intelligence</a:t>
            </a:r>
            <a:endParaRPr lang="zh-CN" altLang="en-US" sz="3200" b="1"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251520" y="2057219"/>
            <a:ext cx="8280920" cy="523220"/>
          </a:xfrm>
          <a:prstGeom prst="rect">
            <a:avLst/>
          </a:prstGeom>
        </p:spPr>
        <p:txBody>
          <a:bodyPr wrap="square">
            <a:spAutoFit/>
          </a:bodyPr>
          <a:lstStyle/>
          <a:p>
            <a:r>
              <a:rPr lang="en-US" altLang="zh-CN" sz="2800" b="1" dirty="0">
                <a:solidFill>
                  <a:srgbClr val="FFC000"/>
                </a:solidFill>
                <a:latin typeface="微软雅黑" panose="020B0503020204020204" pitchFamily="34" charset="-122"/>
                <a:ea typeface="微软雅黑" panose="020B0503020204020204" pitchFamily="34" charset="-122"/>
              </a:rPr>
              <a:t>AAMAS</a:t>
            </a:r>
            <a:r>
              <a:rPr lang="en-US" altLang="zh-CN" sz="2800" b="1" dirty="0">
                <a:latin typeface="微软雅黑" panose="020B0503020204020204" pitchFamily="34" charset="-122"/>
                <a:ea typeface="微软雅黑" panose="020B0503020204020204" pitchFamily="34" charset="-122"/>
              </a:rPr>
              <a:t> </a:t>
            </a:r>
            <a:r>
              <a:rPr lang="en-US" altLang="zh-CN" sz="2400" dirty="0">
                <a:solidFill>
                  <a:schemeClr val="accent1">
                    <a:lumMod val="40000"/>
                    <a:lumOff val="60000"/>
                  </a:schemeClr>
                </a:solidFill>
              </a:rPr>
              <a:t>Autonomous Agents and Multi-Agent Systems</a:t>
            </a:r>
            <a:endParaRPr lang="zh-CN" altLang="en-US" sz="3600" b="1"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251520" y="3212976"/>
            <a:ext cx="9001000" cy="1631216"/>
          </a:xfrm>
          <a:prstGeom prst="rect">
            <a:avLst/>
          </a:prstGeom>
        </p:spPr>
        <p:txBody>
          <a:bodyPr wrap="square">
            <a:spAutoFit/>
          </a:bodyPr>
          <a:lstStyle/>
          <a:p>
            <a:pPr marL="1252855" indent="-1252855"/>
            <a:r>
              <a:rPr lang="en-US" altLang="zh-CN" sz="2800" b="1" dirty="0">
                <a:solidFill>
                  <a:srgbClr val="FFC000"/>
                </a:solidFill>
                <a:latin typeface="微软雅黑" panose="020B0503020204020204" pitchFamily="34" charset="-122"/>
                <a:ea typeface="微软雅黑" panose="020B0503020204020204" pitchFamily="34" charset="-122"/>
              </a:rPr>
              <a:t>IEEE SMC</a:t>
            </a:r>
            <a:r>
              <a:rPr lang="en-US" altLang="zh-CN" sz="2800" b="1" dirty="0">
                <a:latin typeface="微软雅黑" panose="020B0503020204020204" pitchFamily="34" charset="-122"/>
                <a:ea typeface="微软雅黑" panose="020B0503020204020204" pitchFamily="34" charset="-122"/>
              </a:rPr>
              <a:t>    </a:t>
            </a:r>
          </a:p>
          <a:p>
            <a:pPr marL="1252855" indent="-1252855"/>
            <a:r>
              <a:rPr lang="en-US" altLang="zh-CN" sz="2400" dirty="0">
                <a:solidFill>
                  <a:schemeClr val="accent1">
                    <a:lumMod val="40000"/>
                    <a:lumOff val="60000"/>
                  </a:schemeClr>
                </a:solidFill>
              </a:rPr>
              <a:t>            IEEE Transactions on Systems, Man, and Cybernetics:  Systems</a:t>
            </a:r>
          </a:p>
          <a:p>
            <a:pPr marL="1252855" indent="-1252855"/>
            <a:r>
              <a:rPr lang="en-US" altLang="zh-CN" sz="2400" dirty="0">
                <a:solidFill>
                  <a:schemeClr val="accent1">
                    <a:lumMod val="40000"/>
                    <a:lumOff val="60000"/>
                  </a:schemeClr>
                </a:solidFill>
              </a:rPr>
              <a:t>            IEEE Transactions on  Human-Machine Systems</a:t>
            </a:r>
          </a:p>
          <a:p>
            <a:pPr marL="1252855" indent="-1252855"/>
            <a:r>
              <a:rPr lang="en-US" altLang="zh-CN" sz="2400" dirty="0">
                <a:solidFill>
                  <a:schemeClr val="accent1">
                    <a:lumMod val="40000"/>
                    <a:lumOff val="60000"/>
                  </a:schemeClr>
                </a:solidFill>
              </a:rPr>
              <a:t>            IEEE Transactions on Computational Social Systems </a:t>
            </a:r>
          </a:p>
        </p:txBody>
      </p:sp>
      <p:sp>
        <p:nvSpPr>
          <p:cNvPr id="11" name="矩形 10"/>
          <p:cNvSpPr/>
          <p:nvPr/>
        </p:nvSpPr>
        <p:spPr>
          <a:xfrm>
            <a:off x="289398" y="5157192"/>
            <a:ext cx="9289032" cy="954107"/>
          </a:xfrm>
          <a:prstGeom prst="rect">
            <a:avLst/>
          </a:prstGeom>
        </p:spPr>
        <p:txBody>
          <a:bodyPr wrap="square">
            <a:spAutoFit/>
          </a:bodyPr>
          <a:lstStyle/>
          <a:p>
            <a:pPr marL="1433830" indent="-1433830"/>
            <a:r>
              <a:rPr lang="en-US" altLang="zh-CN" sz="2800" b="1" dirty="0">
                <a:solidFill>
                  <a:srgbClr val="FFC000"/>
                </a:solidFill>
                <a:latin typeface="微软雅黑" panose="020B0503020204020204" pitchFamily="34" charset="-122"/>
                <a:ea typeface="微软雅黑" panose="020B0503020204020204" pitchFamily="34" charset="-122"/>
              </a:rPr>
              <a:t>ACM TAAS</a:t>
            </a:r>
          </a:p>
          <a:p>
            <a:pPr marL="1433830" indent="-1433830"/>
            <a:r>
              <a:rPr lang="en-US" altLang="zh-CN" sz="2800" b="1" dirty="0">
                <a:solidFill>
                  <a:srgbClr val="FFC000"/>
                </a:solidFill>
                <a:latin typeface="微软雅黑" panose="020B0503020204020204" pitchFamily="34" charset="-122"/>
                <a:ea typeface="微软雅黑" panose="020B0503020204020204" pitchFamily="34" charset="-122"/>
              </a:rPr>
              <a:t>        </a:t>
            </a:r>
            <a:r>
              <a:rPr lang="en-US" altLang="zh-CN" sz="2400" dirty="0">
                <a:solidFill>
                  <a:schemeClr val="accent1">
                    <a:lumMod val="40000"/>
                    <a:lumOff val="60000"/>
                  </a:schemeClr>
                </a:solidFill>
              </a:rPr>
              <a:t>ACM Transactions on Autonomous and Adaptive Systems</a:t>
            </a:r>
            <a:endParaRPr lang="zh-CN" altLang="en-US" sz="2400" dirty="0">
              <a:solidFill>
                <a:schemeClr val="accent1">
                  <a:lumMod val="40000"/>
                  <a:lumOff val="60000"/>
                </a:schemeClr>
              </a:solidFill>
            </a:endParaRPr>
          </a:p>
        </p:txBody>
      </p:sp>
      <p:pic>
        <p:nvPicPr>
          <p:cNvPr id="3" name="图片 2"/>
          <p:cNvPicPr>
            <a:picLocks noChangeAspect="1"/>
          </p:cNvPicPr>
          <p:nvPr/>
        </p:nvPicPr>
        <p:blipFill>
          <a:blip r:embed="rId3"/>
          <a:stretch>
            <a:fillRect/>
          </a:stretch>
        </p:blipFill>
        <p:spPr>
          <a:xfrm>
            <a:off x="7840186" y="948343"/>
            <a:ext cx="946230" cy="1067778"/>
          </a:xfrm>
          <a:prstGeom prst="rect">
            <a:avLst/>
          </a:prstGeom>
        </p:spPr>
      </p:pic>
      <p:pic>
        <p:nvPicPr>
          <p:cNvPr id="4" name="图片 3"/>
          <p:cNvPicPr>
            <a:picLocks noChangeAspect="1"/>
          </p:cNvPicPr>
          <p:nvPr/>
        </p:nvPicPr>
        <p:blipFill>
          <a:blip r:embed="rId4"/>
          <a:stretch>
            <a:fillRect/>
          </a:stretch>
        </p:blipFill>
        <p:spPr>
          <a:xfrm>
            <a:off x="7240095" y="2471981"/>
            <a:ext cx="1595955" cy="452963"/>
          </a:xfrm>
          <a:prstGeom prst="rect">
            <a:avLst/>
          </a:prstGeom>
        </p:spPr>
      </p:pic>
      <p:pic>
        <p:nvPicPr>
          <p:cNvPr id="5" name="图片 4"/>
          <p:cNvPicPr>
            <a:picLocks noChangeAspect="1"/>
          </p:cNvPicPr>
          <p:nvPr/>
        </p:nvPicPr>
        <p:blipFill>
          <a:blip r:embed="rId5"/>
          <a:stretch>
            <a:fillRect/>
          </a:stretch>
        </p:blipFill>
        <p:spPr>
          <a:xfrm>
            <a:off x="6948264" y="4886344"/>
            <a:ext cx="1985419" cy="414864"/>
          </a:xfrm>
          <a:prstGeom prst="rect">
            <a:avLst/>
          </a:prstGeom>
        </p:spPr>
      </p:pic>
      <p:pic>
        <p:nvPicPr>
          <p:cNvPr id="8" name="图片 7"/>
          <p:cNvPicPr>
            <a:picLocks noChangeAspect="1"/>
          </p:cNvPicPr>
          <p:nvPr/>
        </p:nvPicPr>
        <p:blipFill>
          <a:blip r:embed="rId6"/>
          <a:stretch>
            <a:fillRect/>
          </a:stretch>
        </p:blipFill>
        <p:spPr>
          <a:xfrm>
            <a:off x="6506470" y="6030393"/>
            <a:ext cx="2458018" cy="5669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多智能体系统领域会议（不限于）</a:t>
            </a:r>
          </a:p>
        </p:txBody>
      </p:sp>
      <p:sp>
        <p:nvSpPr>
          <p:cNvPr id="2" name="圆角矩形 1"/>
          <p:cNvSpPr/>
          <p:nvPr/>
        </p:nvSpPr>
        <p:spPr>
          <a:xfrm>
            <a:off x="179511" y="1088157"/>
            <a:ext cx="8860881" cy="5256584"/>
          </a:xfrm>
          <a:prstGeom prst="roundRect">
            <a:avLst>
              <a:gd name="adj" fmla="val 5110"/>
            </a:avLst>
          </a:prstGeom>
          <a:solidFill>
            <a:schemeClr val="dk1">
              <a:alpha val="8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p:cNvSpPr/>
          <p:nvPr/>
        </p:nvSpPr>
        <p:spPr>
          <a:xfrm>
            <a:off x="251520" y="1304181"/>
            <a:ext cx="8208912" cy="523220"/>
          </a:xfrm>
          <a:prstGeom prst="rect">
            <a:avLst/>
          </a:prstGeom>
        </p:spPr>
        <p:txBody>
          <a:bodyPr wrap="square">
            <a:spAutoFit/>
          </a:bodyPr>
          <a:lstStyle/>
          <a:p>
            <a:r>
              <a:rPr lang="en-US" altLang="zh-CN" sz="2800" b="1" dirty="0">
                <a:solidFill>
                  <a:srgbClr val="FFC000"/>
                </a:solidFill>
                <a:latin typeface="微软雅黑" panose="020B0503020204020204" pitchFamily="34" charset="-122"/>
                <a:ea typeface="微软雅黑" panose="020B0503020204020204" pitchFamily="34" charset="-122"/>
              </a:rPr>
              <a:t>IJCAI</a:t>
            </a:r>
            <a:r>
              <a:rPr lang="en-US" altLang="zh-CN" sz="2800" b="1" dirty="0">
                <a:latin typeface="微软雅黑" panose="020B0503020204020204" pitchFamily="34" charset="-122"/>
                <a:ea typeface="微软雅黑" panose="020B0503020204020204" pitchFamily="34" charset="-122"/>
              </a:rPr>
              <a:t> </a:t>
            </a:r>
            <a:r>
              <a:rPr lang="en-US" altLang="zh-CN" sz="2400" dirty="0">
                <a:solidFill>
                  <a:schemeClr val="accent1">
                    <a:lumMod val="40000"/>
                    <a:lumOff val="60000"/>
                  </a:schemeClr>
                </a:solidFill>
              </a:rPr>
              <a:t>International Joint Conference on Artificial Intelligence</a:t>
            </a:r>
            <a:endParaRPr lang="zh-CN" altLang="en-US" sz="3200" b="1"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251520" y="1952253"/>
            <a:ext cx="6624736" cy="523220"/>
          </a:xfrm>
          <a:prstGeom prst="rect">
            <a:avLst/>
          </a:prstGeom>
        </p:spPr>
        <p:txBody>
          <a:bodyPr wrap="square">
            <a:spAutoFit/>
          </a:bodyPr>
          <a:lstStyle/>
          <a:p>
            <a:r>
              <a:rPr lang="en-US" altLang="zh-CN" sz="2800" b="1" dirty="0">
                <a:solidFill>
                  <a:srgbClr val="FFC000"/>
                </a:solidFill>
                <a:latin typeface="微软雅黑" panose="020B0503020204020204" pitchFamily="34" charset="-122"/>
                <a:ea typeface="微软雅黑" panose="020B0503020204020204" pitchFamily="34" charset="-122"/>
              </a:rPr>
              <a:t>AAAI</a:t>
            </a:r>
            <a:r>
              <a:rPr lang="en-US" altLang="zh-CN" sz="2800" b="1" dirty="0">
                <a:latin typeface="微软雅黑" panose="020B0503020204020204" pitchFamily="34" charset="-122"/>
                <a:ea typeface="微软雅黑" panose="020B0503020204020204" pitchFamily="34" charset="-122"/>
              </a:rPr>
              <a:t> </a:t>
            </a:r>
            <a:r>
              <a:rPr lang="en-US" altLang="zh-CN" sz="2400" dirty="0" err="1">
                <a:solidFill>
                  <a:schemeClr val="accent1">
                    <a:lumMod val="40000"/>
                    <a:lumOff val="60000"/>
                  </a:schemeClr>
                </a:solidFill>
              </a:rPr>
              <a:t>AAAI</a:t>
            </a:r>
            <a:r>
              <a:rPr lang="en-US" altLang="zh-CN" sz="2400" dirty="0">
                <a:solidFill>
                  <a:schemeClr val="accent1">
                    <a:lumMod val="40000"/>
                    <a:lumOff val="60000"/>
                  </a:schemeClr>
                </a:solidFill>
              </a:rPr>
              <a:t> Conference on Artificial Intelligence</a:t>
            </a:r>
            <a:endParaRPr lang="zh-CN" altLang="en-US" sz="3600" b="1"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251520" y="2600325"/>
            <a:ext cx="9289032" cy="892552"/>
          </a:xfrm>
          <a:prstGeom prst="rect">
            <a:avLst/>
          </a:prstGeom>
        </p:spPr>
        <p:txBody>
          <a:bodyPr wrap="square">
            <a:spAutoFit/>
          </a:bodyPr>
          <a:lstStyle/>
          <a:p>
            <a:pPr marL="1433830" indent="-1433830"/>
            <a:r>
              <a:rPr lang="en-US" altLang="zh-CN" sz="2800" b="1" dirty="0">
                <a:solidFill>
                  <a:srgbClr val="FFC000"/>
                </a:solidFill>
                <a:latin typeface="微软雅黑" panose="020B0503020204020204" pitchFamily="34" charset="-122"/>
                <a:ea typeface="微软雅黑" panose="020B0503020204020204" pitchFamily="34" charset="-122"/>
              </a:rPr>
              <a:t>AAMAS</a:t>
            </a:r>
            <a:r>
              <a:rPr lang="en-US" altLang="zh-CN" sz="2800" b="1" dirty="0">
                <a:latin typeface="微软雅黑" panose="020B0503020204020204" pitchFamily="34" charset="-122"/>
                <a:ea typeface="微软雅黑" panose="020B0503020204020204" pitchFamily="34" charset="-122"/>
              </a:rPr>
              <a:t> </a:t>
            </a:r>
            <a:r>
              <a:rPr lang="en-US" altLang="zh-CN" sz="2400" dirty="0">
                <a:solidFill>
                  <a:schemeClr val="accent1">
                    <a:lumMod val="40000"/>
                    <a:lumOff val="60000"/>
                  </a:schemeClr>
                </a:solidFill>
                <a:ea typeface="微软雅黑" panose="020B0503020204020204" pitchFamily="34" charset="-122"/>
              </a:rPr>
              <a:t>International Conference on Autonomous Agents and      </a:t>
            </a:r>
            <a:r>
              <a:rPr lang="en-US" altLang="zh-CN" sz="2400" dirty="0" err="1">
                <a:solidFill>
                  <a:schemeClr val="accent1">
                    <a:lumMod val="40000"/>
                    <a:lumOff val="60000"/>
                  </a:schemeClr>
                </a:solidFill>
                <a:ea typeface="微软雅黑" panose="020B0503020204020204" pitchFamily="34" charset="-122"/>
              </a:rPr>
              <a:t>Multiagent</a:t>
            </a:r>
            <a:r>
              <a:rPr lang="en-US" altLang="zh-CN" sz="2400" dirty="0">
                <a:solidFill>
                  <a:schemeClr val="accent1">
                    <a:lumMod val="40000"/>
                    <a:lumOff val="60000"/>
                  </a:schemeClr>
                </a:solidFill>
                <a:ea typeface="微软雅黑" panose="020B0503020204020204" pitchFamily="34" charset="-122"/>
              </a:rPr>
              <a:t> Systems </a:t>
            </a:r>
            <a:endParaRPr lang="zh-CN" altLang="en-US" sz="2800" dirty="0">
              <a:solidFill>
                <a:schemeClr val="accent1">
                  <a:lumMod val="40000"/>
                  <a:lumOff val="60000"/>
                </a:schemeClr>
              </a:solidFill>
              <a:ea typeface="微软雅黑" panose="020B0503020204020204" pitchFamily="34" charset="-122"/>
            </a:endParaRPr>
          </a:p>
        </p:txBody>
      </p:sp>
      <p:sp>
        <p:nvSpPr>
          <p:cNvPr id="27" name="矩形 26"/>
          <p:cNvSpPr/>
          <p:nvPr/>
        </p:nvSpPr>
        <p:spPr>
          <a:xfrm>
            <a:off x="252055" y="4051959"/>
            <a:ext cx="8640127" cy="1692771"/>
          </a:xfrm>
          <a:prstGeom prst="rect">
            <a:avLst/>
          </a:prstGeom>
        </p:spPr>
        <p:txBody>
          <a:bodyPr wrap="square">
            <a:spAutoFit/>
          </a:bodyPr>
          <a:lstStyle/>
          <a:p>
            <a:pPr marL="1346200" indent="-1346200"/>
            <a:r>
              <a:rPr lang="en-US" altLang="zh-CN" sz="2800" b="1" dirty="0">
                <a:solidFill>
                  <a:srgbClr val="FFC000"/>
                </a:solidFill>
                <a:latin typeface="微软雅黑" panose="020B0503020204020204" pitchFamily="34" charset="-122"/>
                <a:ea typeface="微软雅黑" panose="020B0503020204020204" pitchFamily="34" charset="-122"/>
              </a:rPr>
              <a:t>PRIMA</a:t>
            </a:r>
            <a:r>
              <a:rPr lang="en-US" altLang="zh-CN" sz="2800" b="1" dirty="0">
                <a:latin typeface="微软雅黑" panose="020B0503020204020204" pitchFamily="34" charset="-122"/>
                <a:ea typeface="微软雅黑" panose="020B0503020204020204" pitchFamily="34" charset="-122"/>
              </a:rPr>
              <a:t> </a:t>
            </a:r>
            <a:r>
              <a:rPr lang="en-US" altLang="zh-CN" sz="2400" dirty="0">
                <a:solidFill>
                  <a:schemeClr val="accent1">
                    <a:lumMod val="40000"/>
                    <a:lumOff val="60000"/>
                  </a:schemeClr>
                </a:solidFill>
                <a:ea typeface="微软雅黑" panose="020B0503020204020204" pitchFamily="34" charset="-122"/>
              </a:rPr>
              <a:t>International Conference on Principles and Practice of Multi-Agent Systems </a:t>
            </a:r>
            <a:r>
              <a:rPr lang="zh-CN" altLang="en-US" sz="2400" dirty="0">
                <a:solidFill>
                  <a:schemeClr val="accent1">
                    <a:lumMod val="40000"/>
                    <a:lumOff val="60000"/>
                  </a:schemeClr>
                </a:solidFill>
                <a:ea typeface="微软雅黑" panose="020B0503020204020204" pitchFamily="34" charset="-122"/>
              </a:rPr>
              <a:t>（</a:t>
            </a:r>
            <a:r>
              <a:rPr lang="en-US" altLang="zh-CN" sz="2400" dirty="0">
                <a:solidFill>
                  <a:schemeClr val="accent1">
                    <a:lumMod val="40000"/>
                    <a:lumOff val="60000"/>
                  </a:schemeClr>
                </a:solidFill>
                <a:ea typeface="微软雅黑" panose="020B0503020204020204" pitchFamily="34" charset="-122"/>
              </a:rPr>
              <a:t>Pacific Rim International Conference on Multi-Agents</a:t>
            </a:r>
            <a:r>
              <a:rPr lang="zh-CN" altLang="en-US" sz="2400" dirty="0">
                <a:solidFill>
                  <a:schemeClr val="accent1">
                    <a:lumMod val="40000"/>
                    <a:lumOff val="60000"/>
                  </a:schemeClr>
                </a:solidFill>
                <a:ea typeface="微软雅黑" panose="020B0503020204020204" pitchFamily="34" charset="-122"/>
              </a:rPr>
              <a:t>）</a:t>
            </a:r>
            <a:endParaRPr lang="en-US" altLang="zh-CN" sz="2400" dirty="0">
              <a:solidFill>
                <a:schemeClr val="accent1">
                  <a:lumMod val="40000"/>
                  <a:lumOff val="60000"/>
                </a:schemeClr>
              </a:solidFill>
              <a:ea typeface="微软雅黑" panose="020B0503020204020204" pitchFamily="34" charset="-122"/>
            </a:endParaRPr>
          </a:p>
          <a:p>
            <a:endParaRPr lang="zh-CN" altLang="en-US" sz="2800" b="1"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3365</TotalTime>
  <Words>3631</Words>
  <Application>Microsoft Office PowerPoint</Application>
  <PresentationFormat>全屏显示(4:3)</PresentationFormat>
  <Paragraphs>247</Paragraphs>
  <Slides>37</Slides>
  <Notes>32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-apple-system</vt:lpstr>
      <vt:lpstr>Helvetica Neue</vt:lpstr>
      <vt:lpstr>等线</vt:lpstr>
      <vt:lpstr>宋体</vt:lpstr>
      <vt:lpstr>微软雅黑</vt:lpstr>
      <vt:lpstr>Arial</vt:lpstr>
      <vt:lpstr>Bell MT</vt:lpstr>
      <vt:lpstr>Calibri</vt:lpstr>
      <vt:lpstr>Times New Roman</vt:lpstr>
      <vt:lpstr>Trebuchet MS</vt:lpstr>
      <vt:lpstr>Wingdings</vt:lpstr>
      <vt:lpstr>Office 主题</vt:lpstr>
      <vt:lpstr>PowerPoint 演示文稿</vt:lpstr>
      <vt:lpstr>智能体的基本属性是什么？举例说明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未来多智能体系统会有哪些应用？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770</cp:revision>
  <dcterms:created xsi:type="dcterms:W3CDTF">2014-11-04T04:36:00Z</dcterms:created>
  <dcterms:modified xsi:type="dcterms:W3CDTF">2024-02-29T17:00:58Z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1CA28F2B15954D248D8EA0A1F01268F9</vt:lpwstr>
  </property>
  <property fmtid="{D5CDD505-2E9C-101B-9397-08002B2CF9AE}" pid="3" name="KSOProductBuildVer">
    <vt:lpwstr>2052-11.1.0.11365</vt:lpwstr>
  </property>
</Properties>
</file>